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6.jpg" ContentType="image/jpg"/>
  <Override PartName="/ppt/media/image17.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79" r:id="rId2"/>
  </p:sldMasterIdLst>
  <p:notesMasterIdLst>
    <p:notesMasterId r:id="rId29"/>
  </p:notesMasterIdLst>
  <p:sldIdLst>
    <p:sldId id="256" r:id="rId3"/>
    <p:sldId id="339" r:id="rId4"/>
    <p:sldId id="296" r:id="rId5"/>
    <p:sldId id="309" r:id="rId6"/>
    <p:sldId id="257" r:id="rId7"/>
    <p:sldId id="265" r:id="rId8"/>
    <p:sldId id="300" r:id="rId9"/>
    <p:sldId id="421" r:id="rId10"/>
    <p:sldId id="425" r:id="rId11"/>
    <p:sldId id="422" r:id="rId12"/>
    <p:sldId id="423" r:id="rId13"/>
    <p:sldId id="431" r:id="rId14"/>
    <p:sldId id="340" r:id="rId15"/>
    <p:sldId id="312" r:id="rId16"/>
    <p:sldId id="301" r:id="rId17"/>
    <p:sldId id="314" r:id="rId18"/>
    <p:sldId id="329" r:id="rId19"/>
    <p:sldId id="331" r:id="rId20"/>
    <p:sldId id="333" r:id="rId21"/>
    <p:sldId id="426" r:id="rId22"/>
    <p:sldId id="259" r:id="rId23"/>
    <p:sldId id="260" r:id="rId24"/>
    <p:sldId id="428" r:id="rId25"/>
    <p:sldId id="430" r:id="rId26"/>
    <p:sldId id="262" r:id="rId27"/>
    <p:sldId id="429" r:id="rId28"/>
  </p:sldIdLst>
  <p:sldSz cx="9144000" cy="5143500" type="screen16x9"/>
  <p:notesSz cx="7077075" cy="9363075"/>
  <p:embeddedFontLst>
    <p:embeddedFont>
      <p:font typeface="Aharoni" panose="02010803020104030203" pitchFamily="2" charset="-79"/>
      <p:bold r:id="rId30"/>
    </p:embeddedFont>
    <p:embeddedFont>
      <p:font typeface="Algerian" panose="04020705040A02060702" pitchFamily="82" charset="0"/>
      <p:regular r:id="rId31"/>
    </p:embeddedFont>
    <p:embeddedFont>
      <p:font typeface="Arial Rounded MT Bold" panose="020F0704030504030204" pitchFamily="34" charset="0"/>
      <p:regular r:id="rId32"/>
    </p:embeddedFont>
    <p:embeddedFont>
      <p:font typeface="Barlow Light" panose="020B0604020202020204" charset="0"/>
      <p:regular r:id="rId33"/>
      <p:bold r:id="rId34"/>
      <p:italic r:id="rId35"/>
      <p:boldItalic r:id="rId36"/>
    </p:embeddedFont>
    <p:embeddedFont>
      <p:font typeface="Barlow SemiBold" panose="020B0604020202020204" charset="0"/>
      <p:regular r:id="rId37"/>
      <p:bold r:id="rId38"/>
      <p:italic r:id="rId39"/>
      <p:boldItalic r:id="rId40"/>
    </p:embeddedFont>
    <p:embeddedFont>
      <p:font typeface="Berlin Sans FB Demi" panose="020E0802020502020306" pitchFamily="34" charset="0"/>
      <p:regular r:id="rId41"/>
      <p:bold r:id="rId42"/>
    </p:embeddedFon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
      <p:font typeface="Franklin Gothic Book" panose="020B0503020102020204" pitchFamily="34" charset="0"/>
      <p:regular r:id="rId48"/>
      <p:italic r:id="rId49"/>
    </p:embeddedFont>
    <p:embeddedFont>
      <p:font typeface="Impact" panose="020B0806030902050204" pitchFamily="34" charset="0"/>
      <p:regular r:id="rId50"/>
    </p:embeddedFont>
    <p:embeddedFont>
      <p:font typeface="Rockwell Condensed" panose="02060603050405020104" pitchFamily="18" charset="0"/>
      <p:regular r:id="rId51"/>
      <p:bold r:id="rId52"/>
    </p:embeddedFont>
    <p:embeddedFont>
      <p:font typeface="Verdana" panose="020B060403050404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B73AC1-4EBC-408D-A6F8-25C16E4FFF62}">
  <a:tblStyle styleId="{1EB73AC1-4EBC-408D-A6F8-25C16E4FFF6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1006" autoAdjust="0"/>
  </p:normalViewPr>
  <p:slideViewPr>
    <p:cSldViewPr snapToGrid="0">
      <p:cViewPr varScale="1">
        <p:scale>
          <a:sx n="53" d="100"/>
          <a:sy n="53" d="100"/>
        </p:scale>
        <p:origin x="5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8" y="4447461"/>
            <a:ext cx="5661660" cy="4213384"/>
          </a:xfrm>
          <a:prstGeom prst="rect">
            <a:avLst/>
          </a:prstGeom>
          <a:noFill/>
          <a:ln>
            <a:noFill/>
          </a:ln>
        </p:spPr>
        <p:txBody>
          <a:bodyPr spcFirstLastPara="1" wrap="square" lIns="93921" tIns="93921" rIns="93921" bIns="93921"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 am passing out the definitions for these funding categories. You will see what makes up each category. Although the total amount will not change, allocation per function may depending on our conversations and school needs.</a:t>
            </a:r>
            <a:endParaRPr lang="en-US" dirty="0"/>
          </a:p>
        </p:txBody>
      </p:sp>
      <p:sp>
        <p:nvSpPr>
          <p:cNvPr id="4" name="Slide Number Placeholder 3"/>
          <p:cNvSpPr>
            <a:spLocks noGrp="1"/>
          </p:cNvSpPr>
          <p:nvPr>
            <p:ph type="sldNum" sz="quarter" idx="10"/>
          </p:nvPr>
        </p:nvSpPr>
        <p:spPr/>
        <p:txBody>
          <a:bodyPr lIns="93936" tIns="46968" rIns="93936" bIns="46968"/>
          <a:lstStyle/>
          <a:p>
            <a:fld id="{06FECA5B-CB69-434F-96AB-1E7E18E86F8F}" type="slidenum">
              <a:rPr lang="en-US" smtClean="0"/>
              <a:t>10</a:t>
            </a:fld>
            <a:endParaRPr lang="en-US" dirty="0"/>
          </a:p>
        </p:txBody>
      </p:sp>
    </p:spTree>
    <p:extLst>
      <p:ext uri="{BB962C8B-B14F-4D97-AF65-F5344CB8AC3E}">
        <p14:creationId xmlns:p14="http://schemas.microsoft.com/office/powerpoint/2010/main" val="51086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i="1" kern="1200" dirty="0">
                <a:solidFill>
                  <a:schemeClr val="tx1"/>
                </a:solidFill>
                <a:latin typeface="+mn-lt"/>
                <a:ea typeface="+mn-ea"/>
                <a:cs typeface="+mn-cs"/>
              </a:rPr>
              <a:t>Explain the pie chart and allocations</a:t>
            </a:r>
            <a:endParaRPr lang="en-US" dirty="0"/>
          </a:p>
        </p:txBody>
      </p:sp>
      <p:sp>
        <p:nvSpPr>
          <p:cNvPr id="4" name="Slide Number Placeholder 3"/>
          <p:cNvSpPr>
            <a:spLocks noGrp="1"/>
          </p:cNvSpPr>
          <p:nvPr>
            <p:ph type="sldNum" sz="quarter" idx="10"/>
          </p:nvPr>
        </p:nvSpPr>
        <p:spPr/>
        <p:txBody>
          <a:bodyPr lIns="93936" tIns="46968" rIns="93936" bIns="46968"/>
          <a:lstStyle/>
          <a:p>
            <a:fld id="{06FECA5B-CB69-434F-96AB-1E7E18E86F8F}" type="slidenum">
              <a:rPr lang="en-US" smtClean="0"/>
              <a:t>11</a:t>
            </a:fld>
            <a:endParaRPr lang="en-US" dirty="0"/>
          </a:p>
        </p:txBody>
      </p:sp>
    </p:spTree>
    <p:extLst>
      <p:ext uri="{BB962C8B-B14F-4D97-AF65-F5344CB8AC3E}">
        <p14:creationId xmlns:p14="http://schemas.microsoft.com/office/powerpoint/2010/main" val="2764584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936" tIns="46968" rIns="93936" bIns="46968"/>
          <a:lstStyle/>
          <a:p>
            <a:fld id="{EEE1B486-1A40-AF4E-BBA2-30B2095E5582}" type="slidenum">
              <a:rPr lang="en-US" smtClean="0"/>
              <a:t>18</a:t>
            </a:fld>
            <a:endParaRPr lang="en-US"/>
          </a:p>
        </p:txBody>
      </p:sp>
    </p:spTree>
    <p:extLst>
      <p:ext uri="{BB962C8B-B14F-4D97-AF65-F5344CB8AC3E}">
        <p14:creationId xmlns:p14="http://schemas.microsoft.com/office/powerpoint/2010/main" val="236060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936" tIns="46968" rIns="93936" bIns="46968"/>
          <a:lstStyle/>
          <a:p>
            <a:fld id="{EEE1B486-1A40-AF4E-BBA2-30B2095E5582}" type="slidenum">
              <a:rPr lang="en-US" smtClean="0"/>
              <a:t>19</a:t>
            </a:fld>
            <a:endParaRPr lang="en-US"/>
          </a:p>
        </p:txBody>
      </p:sp>
    </p:spTree>
    <p:extLst>
      <p:ext uri="{BB962C8B-B14F-4D97-AF65-F5344CB8AC3E}">
        <p14:creationId xmlns:p14="http://schemas.microsoft.com/office/powerpoint/2010/main" val="357333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25" y="0"/>
            <a:ext cx="9144224" cy="5143512"/>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38493-602A-9D41-9AF0-6823E217F020}"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65681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5F238493-602A-9D41-9AF0-6823E217F020}" type="datetimeFigureOut">
              <a:rPr lang="en-US" smtClean="0"/>
              <a:t>2/2/2021</a:t>
            </a:fld>
            <a:endParaRPr lang="en-US"/>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94A3DA34-89FD-C249-9CD8-62B77BC93BC4}" type="slidenum">
              <a:rPr lang="en-US" smtClean="0"/>
              <a:t>‹#›</a:t>
            </a:fld>
            <a:endParaRPr lang="en-US"/>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4887489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238493-602A-9D41-9AF0-6823E217F020}"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253151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238493-602A-9D41-9AF0-6823E217F020}"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84907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238493-602A-9D41-9AF0-6823E217F020}"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2283264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38493-602A-9D41-9AF0-6823E217F020}"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3740427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5F238493-602A-9D41-9AF0-6823E217F020}" type="datetimeFigureOut">
              <a:rPr lang="en-US" smtClean="0"/>
              <a:t>2/2/2021</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94A3DA34-89FD-C249-9CD8-62B77BC93BC4}"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906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5F238493-602A-9D41-9AF0-6823E217F020}" type="datetimeFigureOut">
              <a:rPr lang="en-US" smtClean="0"/>
              <a:t>2/2/2021</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94A3DA34-89FD-C249-9CD8-62B77BC93BC4}"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3530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38493-602A-9D41-9AF0-6823E217F020}"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303621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38493-602A-9D41-9AF0-6823E217F020}"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396502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289"/>
        <p:cNvGrpSpPr/>
        <p:nvPr/>
      </p:nvGrpSpPr>
      <p:grpSpPr>
        <a:xfrm>
          <a:off x="0" y="0"/>
          <a:ext cx="0" cy="0"/>
          <a:chOff x="0" y="0"/>
          <a:chExt cx="0" cy="0"/>
        </a:xfrm>
      </p:grpSpPr>
      <p:sp>
        <p:nvSpPr>
          <p:cNvPr id="290" name="Google Shape;290;p6"/>
          <p:cNvSpPr/>
          <p:nvPr/>
        </p:nvSpPr>
        <p:spPr>
          <a:xfrm>
            <a:off x="6100358" y="13"/>
            <a:ext cx="30504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6"/>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6"/>
          <p:cNvSpPr/>
          <p:nvPr/>
        </p:nvSpPr>
        <p:spPr>
          <a:xfrm>
            <a:off x="322375" y="646500"/>
            <a:ext cx="44706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3" name="Google Shape;293;p6"/>
          <p:cNvGrpSpPr/>
          <p:nvPr/>
        </p:nvGrpSpPr>
        <p:grpSpPr>
          <a:xfrm>
            <a:off x="-207" y="646493"/>
            <a:ext cx="155867" cy="653721"/>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7" name="Google Shape;297;p6"/>
          <p:cNvGrpSpPr/>
          <p:nvPr/>
        </p:nvGrpSpPr>
        <p:grpSpPr>
          <a:xfrm>
            <a:off x="5434002" y="4483463"/>
            <a:ext cx="666347" cy="666373"/>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4" name="Google Shape;314;p6"/>
          <p:cNvGrpSpPr/>
          <p:nvPr/>
        </p:nvGrpSpPr>
        <p:grpSpPr>
          <a:xfrm rot="-5400000">
            <a:off x="8018100" y="-167410"/>
            <a:ext cx="318554" cy="653721"/>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18" name="Google Shape;318;p6"/>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a:endParaRPr/>
          </a:p>
        </p:txBody>
      </p:sp>
      <p:sp>
        <p:nvSpPr>
          <p:cNvPr id="319" name="Google Shape;319;p6"/>
          <p:cNvSpPr txBox="1">
            <a:spLocks noGrp="1"/>
          </p:cNvSpPr>
          <p:nvPr>
            <p:ph type="body" idx="1"/>
          </p:nvPr>
        </p:nvSpPr>
        <p:spPr>
          <a:xfrm>
            <a:off x="508700" y="1599700"/>
            <a:ext cx="4284300" cy="28860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6100358" y="13"/>
            <a:ext cx="30504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1" name="Google Shape;291;p6"/>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2" name="Google Shape;292;p6"/>
          <p:cNvSpPr/>
          <p:nvPr/>
        </p:nvSpPr>
        <p:spPr>
          <a:xfrm>
            <a:off x="322375" y="646500"/>
            <a:ext cx="44706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nvGrpSpPr>
          <p:cNvPr id="293" name="Google Shape;293;p6"/>
          <p:cNvGrpSpPr/>
          <p:nvPr/>
        </p:nvGrpSpPr>
        <p:grpSpPr>
          <a:xfrm>
            <a:off x="-207" y="646493"/>
            <a:ext cx="155867" cy="653721"/>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297" name="Google Shape;297;p6"/>
          <p:cNvGrpSpPr/>
          <p:nvPr/>
        </p:nvGrpSpPr>
        <p:grpSpPr>
          <a:xfrm>
            <a:off x="5434003" y="4483464"/>
            <a:ext cx="666347" cy="666373"/>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314" name="Google Shape;314;p6"/>
          <p:cNvGrpSpPr/>
          <p:nvPr/>
        </p:nvGrpSpPr>
        <p:grpSpPr>
          <a:xfrm rot="-5400000">
            <a:off x="8018101" y="-167410"/>
            <a:ext cx="318554" cy="653721"/>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
        <p:nvSpPr>
          <p:cNvPr id="318" name="Google Shape;318;p6"/>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a:endParaRPr/>
          </a:p>
        </p:txBody>
      </p:sp>
      <p:sp>
        <p:nvSpPr>
          <p:cNvPr id="319" name="Google Shape;319;p6"/>
          <p:cNvSpPr txBox="1">
            <a:spLocks noGrp="1"/>
          </p:cNvSpPr>
          <p:nvPr>
            <p:ph type="body" idx="1"/>
          </p:nvPr>
        </p:nvSpPr>
        <p:spPr>
          <a:xfrm>
            <a:off x="508700" y="1599700"/>
            <a:ext cx="4284300" cy="2886000"/>
          </a:xfrm>
          <a:prstGeom prst="rect">
            <a:avLst/>
          </a:prstGeom>
        </p:spPr>
        <p:txBody>
          <a:bodyPr spcFirstLastPara="1" wrap="square" lIns="0" tIns="0" rIns="0" bIns="0" anchor="t" anchorCtr="0">
            <a:noAutofit/>
          </a:bodyPr>
          <a:lstStyle>
            <a:lvl1pPr marL="457189" lvl="0" indent="-380990" rtl="0">
              <a:spcBef>
                <a:spcPts val="600"/>
              </a:spcBef>
              <a:spcAft>
                <a:spcPts val="0"/>
              </a:spcAft>
              <a:buSzPts val="2400"/>
              <a:buChar char="▪"/>
              <a:defRPr/>
            </a:lvl1pPr>
            <a:lvl2pPr marL="914378" lvl="1" indent="-380990" rtl="0">
              <a:spcBef>
                <a:spcPts val="0"/>
              </a:spcBef>
              <a:spcAft>
                <a:spcPts val="0"/>
              </a:spcAft>
              <a:buSzPts val="2400"/>
              <a:buChar char="▫"/>
              <a:defRPr/>
            </a:lvl2pPr>
            <a:lvl3pPr marL="1371566" lvl="2" indent="-380990" rtl="0">
              <a:spcBef>
                <a:spcPts val="0"/>
              </a:spcBef>
              <a:spcAft>
                <a:spcPts val="0"/>
              </a:spcAft>
              <a:buSzPts val="2400"/>
              <a:buChar char="▫"/>
              <a:defRPr/>
            </a:lvl3pPr>
            <a:lvl4pPr marL="1828754" lvl="3" indent="-380990" rtl="0">
              <a:spcBef>
                <a:spcPts val="0"/>
              </a:spcBef>
              <a:spcAft>
                <a:spcPts val="0"/>
              </a:spcAft>
              <a:buSzPts val="2400"/>
              <a:buChar char="▫"/>
              <a:defRPr/>
            </a:lvl4pPr>
            <a:lvl5pPr marL="2285943" lvl="4" indent="-380990" rtl="0">
              <a:spcBef>
                <a:spcPts val="0"/>
              </a:spcBef>
              <a:spcAft>
                <a:spcPts val="0"/>
              </a:spcAft>
              <a:buSzPts val="2400"/>
              <a:buChar char="▫"/>
              <a:defRPr/>
            </a:lvl5pPr>
            <a:lvl6pPr marL="2743132" lvl="5" indent="-380990" rtl="0">
              <a:spcBef>
                <a:spcPts val="0"/>
              </a:spcBef>
              <a:spcAft>
                <a:spcPts val="0"/>
              </a:spcAft>
              <a:buSzPts val="2400"/>
              <a:buChar char="▫"/>
              <a:defRPr/>
            </a:lvl6pPr>
            <a:lvl7pPr marL="3200320" lvl="6" indent="-380990" rtl="0">
              <a:spcBef>
                <a:spcPts val="0"/>
              </a:spcBef>
              <a:spcAft>
                <a:spcPts val="0"/>
              </a:spcAft>
              <a:buSzPts val="2400"/>
              <a:buChar char="▫"/>
              <a:defRPr/>
            </a:lvl7pPr>
            <a:lvl8pPr marL="3657509" lvl="7" indent="-380990" rtl="0">
              <a:spcBef>
                <a:spcPts val="0"/>
              </a:spcBef>
              <a:spcAft>
                <a:spcPts val="0"/>
              </a:spcAft>
              <a:buSzPts val="2400"/>
              <a:buChar char="▫"/>
              <a:defRPr/>
            </a:lvl8pPr>
            <a:lvl9pPr marL="4114697" lvl="8" indent="-380990"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lgn="ctr"/>
            <a:fld id="{00000000-1234-1234-1234-123412341234}" type="slidenum">
              <a:rPr lang="en" smtClean="0"/>
              <a:pPr algn="ctr"/>
              <a:t>‹#›</a:t>
            </a:fld>
            <a:endParaRPr lang="en" dirty="0"/>
          </a:p>
        </p:txBody>
      </p:sp>
    </p:spTree>
    <p:extLst>
      <p:ext uri="{BB962C8B-B14F-4D97-AF65-F5344CB8AC3E}">
        <p14:creationId xmlns:p14="http://schemas.microsoft.com/office/powerpoint/2010/main" val="131503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1"/>
        <p:cNvGrpSpPr/>
        <p:nvPr/>
      </p:nvGrpSpPr>
      <p:grpSpPr>
        <a:xfrm>
          <a:off x="0" y="0"/>
          <a:ext cx="0" cy="0"/>
          <a:chOff x="0" y="0"/>
          <a:chExt cx="0" cy="0"/>
        </a:xfrm>
      </p:grpSpPr>
      <p:grpSp>
        <p:nvGrpSpPr>
          <p:cNvPr id="322" name="Google Shape;322;p7"/>
          <p:cNvGrpSpPr/>
          <p:nvPr/>
        </p:nvGrpSpPr>
        <p:grpSpPr>
          <a:xfrm>
            <a:off x="-207" y="0"/>
            <a:ext cx="9158157" cy="5149835"/>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0"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88"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7"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1A41B4-0BF4-834D-8014-226AEF809757}" type="datetimeFigureOut">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39229729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D8087-8B0A-5E48-9B31-A8E5FB3E107F}"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95C093-7D5E-CB40-91EF-5DE803645E7A}" type="slidenum">
              <a:rPr lang="en-US" smtClean="0"/>
              <a:t>‹#›</a:t>
            </a:fld>
            <a:endParaRPr lang="en-US" dirty="0"/>
          </a:p>
        </p:txBody>
      </p:sp>
    </p:spTree>
    <p:extLst>
      <p:ext uri="{BB962C8B-B14F-4D97-AF65-F5344CB8AC3E}">
        <p14:creationId xmlns:p14="http://schemas.microsoft.com/office/powerpoint/2010/main" val="329364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07" y="0"/>
            <a:ext cx="9158157" cy="5149835"/>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482" name="Google Shape;482;p11"/>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6573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2/2/2021</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87870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06" y="1"/>
            <a:ext cx="9158157" cy="5149835"/>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sp>
        <p:nvSpPr>
          <p:cNvPr id="286" name="Google Shape;286;p5"/>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199775" y="1599700"/>
            <a:ext cx="6650700" cy="2886000"/>
          </a:xfrm>
          <a:prstGeom prst="rect">
            <a:avLst/>
          </a:prstGeom>
        </p:spPr>
        <p:txBody>
          <a:bodyPr spcFirstLastPara="1" wrap="square" lIns="0" tIns="0" rIns="0" bIns="0" anchor="t" anchorCtr="0">
            <a:noAutofit/>
          </a:bodyPr>
          <a:lstStyle>
            <a:lvl1pPr marL="457189" lvl="0" indent="-380990" rtl="0">
              <a:spcBef>
                <a:spcPts val="600"/>
              </a:spcBef>
              <a:spcAft>
                <a:spcPts val="0"/>
              </a:spcAft>
              <a:buSzPts val="2400"/>
              <a:buChar char="▪"/>
              <a:defRPr/>
            </a:lvl1pPr>
            <a:lvl2pPr marL="914378" lvl="1" indent="-380990" rtl="0">
              <a:spcBef>
                <a:spcPts val="0"/>
              </a:spcBef>
              <a:spcAft>
                <a:spcPts val="0"/>
              </a:spcAft>
              <a:buSzPts val="2400"/>
              <a:buChar char="▫"/>
              <a:defRPr/>
            </a:lvl2pPr>
            <a:lvl3pPr marL="1371566" lvl="2" indent="-380990" rtl="0">
              <a:spcBef>
                <a:spcPts val="0"/>
              </a:spcBef>
              <a:spcAft>
                <a:spcPts val="0"/>
              </a:spcAft>
              <a:buSzPts val="2400"/>
              <a:buChar char="▫"/>
              <a:defRPr/>
            </a:lvl3pPr>
            <a:lvl4pPr marL="1828754" lvl="3" indent="-380990" rtl="0">
              <a:spcBef>
                <a:spcPts val="0"/>
              </a:spcBef>
              <a:spcAft>
                <a:spcPts val="0"/>
              </a:spcAft>
              <a:buSzPts val="2400"/>
              <a:buChar char="▫"/>
              <a:defRPr/>
            </a:lvl4pPr>
            <a:lvl5pPr marL="2285943" lvl="4" indent="-380990" rtl="0">
              <a:spcBef>
                <a:spcPts val="0"/>
              </a:spcBef>
              <a:spcAft>
                <a:spcPts val="0"/>
              </a:spcAft>
              <a:buSzPts val="2400"/>
              <a:buChar char="▫"/>
              <a:defRPr/>
            </a:lvl5pPr>
            <a:lvl6pPr marL="2743132" lvl="5" indent="-380990" rtl="0">
              <a:spcBef>
                <a:spcPts val="0"/>
              </a:spcBef>
              <a:spcAft>
                <a:spcPts val="0"/>
              </a:spcAft>
              <a:buSzPts val="2400"/>
              <a:buChar char="▫"/>
              <a:defRPr/>
            </a:lvl6pPr>
            <a:lvl7pPr marL="3200320" lvl="6" indent="-380990" rtl="0">
              <a:spcBef>
                <a:spcPts val="0"/>
              </a:spcBef>
              <a:spcAft>
                <a:spcPts val="0"/>
              </a:spcAft>
              <a:buSzPts val="2400"/>
              <a:buChar char="▫"/>
              <a:defRPr/>
            </a:lvl7pPr>
            <a:lvl8pPr marL="3657509" lvl="7" indent="-380990" rtl="0">
              <a:spcBef>
                <a:spcPts val="0"/>
              </a:spcBef>
              <a:spcAft>
                <a:spcPts val="0"/>
              </a:spcAft>
              <a:buSzPts val="2400"/>
              <a:buChar char="▫"/>
              <a:defRPr/>
            </a:lvl8pPr>
            <a:lvl9pPr marL="4114697" lvl="8" indent="-380990"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4672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5F238493-602A-9D41-9AF0-6823E217F020}" type="datetimeFigureOut">
              <a:rPr lang="en-US" smtClean="0"/>
              <a:t>2/2/2021</a:t>
            </a:fld>
            <a:endParaRPr lang="en-US"/>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94A3DA34-89FD-C249-9CD8-62B77BC93BC4}" type="slidenum">
              <a:rPr lang="en-US" smtClean="0"/>
              <a:t>‹#›</a:t>
            </a:fld>
            <a:endParaRPr lang="en-US"/>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484422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61100" y="664300"/>
            <a:ext cx="7843200" cy="6537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314800" y="1599700"/>
            <a:ext cx="7189500" cy="2886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504254" y="4489800"/>
            <a:ext cx="653700" cy="6537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Barlow Light"/>
                <a:ea typeface="Barlow Light"/>
                <a:cs typeface="Barlow Light"/>
                <a:sym typeface="Barlow Light"/>
              </a:defRPr>
            </a:lvl1pPr>
            <a:lvl2pPr lvl="1" algn="ctr" rtl="0">
              <a:buNone/>
              <a:defRPr sz="1300">
                <a:solidFill>
                  <a:schemeClr val="accent1"/>
                </a:solidFill>
                <a:latin typeface="Barlow Light"/>
                <a:ea typeface="Barlow Light"/>
                <a:cs typeface="Barlow Light"/>
                <a:sym typeface="Barlow Light"/>
              </a:defRPr>
            </a:lvl2pPr>
            <a:lvl3pPr lvl="2" algn="ctr" rtl="0">
              <a:buNone/>
              <a:defRPr sz="1300">
                <a:solidFill>
                  <a:schemeClr val="accent1"/>
                </a:solidFill>
                <a:latin typeface="Barlow Light"/>
                <a:ea typeface="Barlow Light"/>
                <a:cs typeface="Barlow Light"/>
                <a:sym typeface="Barlow Light"/>
              </a:defRPr>
            </a:lvl3pPr>
            <a:lvl4pPr lvl="3" algn="ctr" rtl="0">
              <a:buNone/>
              <a:defRPr sz="1300">
                <a:solidFill>
                  <a:schemeClr val="accent1"/>
                </a:solidFill>
                <a:latin typeface="Barlow Light"/>
                <a:ea typeface="Barlow Light"/>
                <a:cs typeface="Barlow Light"/>
                <a:sym typeface="Barlow Light"/>
              </a:defRPr>
            </a:lvl4pPr>
            <a:lvl5pPr lvl="4" algn="ctr" rtl="0">
              <a:buNone/>
              <a:defRPr sz="1300">
                <a:solidFill>
                  <a:schemeClr val="accent1"/>
                </a:solidFill>
                <a:latin typeface="Barlow Light"/>
                <a:ea typeface="Barlow Light"/>
                <a:cs typeface="Barlow Light"/>
                <a:sym typeface="Barlow Light"/>
              </a:defRPr>
            </a:lvl5pPr>
            <a:lvl6pPr lvl="5" algn="ctr" rtl="0">
              <a:buNone/>
              <a:defRPr sz="1300">
                <a:solidFill>
                  <a:schemeClr val="accent1"/>
                </a:solidFill>
                <a:latin typeface="Barlow Light"/>
                <a:ea typeface="Barlow Light"/>
                <a:cs typeface="Barlow Light"/>
                <a:sym typeface="Barlow Light"/>
              </a:defRPr>
            </a:lvl6pPr>
            <a:lvl7pPr lvl="6" algn="ctr" rtl="0">
              <a:buNone/>
              <a:defRPr sz="1300">
                <a:solidFill>
                  <a:schemeClr val="accent1"/>
                </a:solidFill>
                <a:latin typeface="Barlow Light"/>
                <a:ea typeface="Barlow Light"/>
                <a:cs typeface="Barlow Light"/>
                <a:sym typeface="Barlow Light"/>
              </a:defRPr>
            </a:lvl7pPr>
            <a:lvl8pPr lvl="7" algn="ctr" rtl="0">
              <a:buNone/>
              <a:defRPr sz="1300">
                <a:solidFill>
                  <a:schemeClr val="accent1"/>
                </a:solidFill>
                <a:latin typeface="Barlow Light"/>
                <a:ea typeface="Barlow Light"/>
                <a:cs typeface="Barlow Light"/>
                <a:sym typeface="Barlow Light"/>
              </a:defRPr>
            </a:lvl8pPr>
            <a:lvl9pPr lvl="8" algn="ctr" rtl="0">
              <a:buNone/>
              <a:defRPr sz="1300">
                <a:solidFill>
                  <a:schemeClr val="accent1"/>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73" r:id="rId4"/>
    <p:sldLayoutId id="2147483674" r:id="rId5"/>
    <p:sldLayoutId id="2147483677" r:id="rId6"/>
    <p:sldLayoutId id="2147483678" r:id="rId7"/>
    <p:sldLayoutId id="2147483692"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5F238493-602A-9D41-9AF0-6823E217F020}" type="datetimeFigureOut">
              <a:rPr lang="en-US" smtClean="0"/>
              <a:t>2/2/2021</a:t>
            </a:fld>
            <a:endParaRPr lang="en-US"/>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fld id="{94A3DA34-89FD-C249-9CD8-62B77BC93BC4}" type="slidenum">
              <a:rPr lang="en-US" smtClean="0"/>
              <a:t>‹#›</a:t>
            </a:fld>
            <a:endParaRPr lang="en-US"/>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45260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dirty="0">
                <a:latin typeface="Berlin Sans FB Demi" panose="020E0802020502020306" pitchFamily="34" charset="0"/>
              </a:rPr>
              <a:t>WELCOME</a:t>
            </a:r>
            <a:br>
              <a:rPr lang="en" sz="4000" dirty="0"/>
            </a:br>
            <a:r>
              <a:rPr lang="en" sz="4000" dirty="0">
                <a:latin typeface="Berlin Sans FB Demi" panose="020E0802020502020306" pitchFamily="34" charset="0"/>
              </a:rPr>
              <a:t>SYLVAN HILLS MIDDLE </a:t>
            </a:r>
            <a:br>
              <a:rPr lang="en" sz="4000" dirty="0">
                <a:latin typeface="Berlin Sans FB Demi" panose="020E0802020502020306" pitchFamily="34" charset="0"/>
              </a:rPr>
            </a:br>
            <a:r>
              <a:rPr lang="en" sz="4000" dirty="0">
                <a:latin typeface="Berlin Sans FB Demi" panose="020E0802020502020306" pitchFamily="34" charset="0"/>
              </a:rPr>
              <a:t>GO TEAM MEETING</a:t>
            </a:r>
            <a:endParaRPr sz="4000" dirty="0">
              <a:latin typeface="Berlin Sans FB Demi" panose="020E0802020502020306" pitchFamily="34" charset="0"/>
            </a:endParaRPr>
          </a:p>
        </p:txBody>
      </p:sp>
      <p:pic>
        <p:nvPicPr>
          <p:cNvPr id="3" name="Picture 2">
            <a:extLst>
              <a:ext uri="{FF2B5EF4-FFF2-40B4-BE49-F238E27FC236}">
                <a16:creationId xmlns:a16="http://schemas.microsoft.com/office/drawing/2014/main" id="{A8F91459-7C0D-6545-81E8-EDCB193C19F0}"/>
              </a:ext>
            </a:extLst>
          </p:cNvPr>
          <p:cNvPicPr>
            <a:picLocks noChangeAspect="1"/>
          </p:cNvPicPr>
          <p:nvPr/>
        </p:nvPicPr>
        <p:blipFill>
          <a:blip r:embed="rId3"/>
          <a:stretch>
            <a:fillRect/>
          </a:stretch>
        </p:blipFill>
        <p:spPr>
          <a:xfrm>
            <a:off x="6556917" y="1541278"/>
            <a:ext cx="2060497" cy="20604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5805" y="108007"/>
            <a:ext cx="6172200" cy="29278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dirty="0">
                <a:solidFill>
                  <a:sysClr val="windowText" lastClr="000000"/>
                </a:solidFill>
                <a:latin typeface="Calibri"/>
              </a:rPr>
              <a:t>Budget by Function – Non-staffing</a:t>
            </a: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pic>
        <p:nvPicPr>
          <p:cNvPr id="8" name="Picture 7">
            <a:extLst>
              <a:ext uri="{FF2B5EF4-FFF2-40B4-BE49-F238E27FC236}">
                <a16:creationId xmlns:a16="http://schemas.microsoft.com/office/drawing/2014/main" id="{B43E1FA4-A111-4488-AA7B-8FE36CABCE0A}"/>
              </a:ext>
            </a:extLst>
          </p:cNvPr>
          <p:cNvPicPr>
            <a:picLocks noChangeAspect="1"/>
          </p:cNvPicPr>
          <p:nvPr/>
        </p:nvPicPr>
        <p:blipFill>
          <a:blip r:embed="rId3"/>
          <a:stretch>
            <a:fillRect/>
          </a:stretch>
        </p:blipFill>
        <p:spPr>
          <a:xfrm>
            <a:off x="1133475" y="580554"/>
            <a:ext cx="7370779" cy="4320058"/>
          </a:xfrm>
          <a:prstGeom prst="rect">
            <a:avLst/>
          </a:prstGeom>
        </p:spPr>
      </p:pic>
    </p:spTree>
    <p:extLst>
      <p:ext uri="{BB962C8B-B14F-4D97-AF65-F5344CB8AC3E}">
        <p14:creationId xmlns:p14="http://schemas.microsoft.com/office/powerpoint/2010/main" val="225826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8800" y="205979"/>
            <a:ext cx="6172200" cy="29278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700" dirty="0">
                <a:solidFill>
                  <a:sysClr val="windowText" lastClr="000000"/>
                </a:solidFill>
                <a:latin typeface="Calibri"/>
              </a:rPr>
              <a:t>Budget by Function – Allotments</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pic>
        <p:nvPicPr>
          <p:cNvPr id="6" name="Picture 5">
            <a:extLst>
              <a:ext uri="{FF2B5EF4-FFF2-40B4-BE49-F238E27FC236}">
                <a16:creationId xmlns:a16="http://schemas.microsoft.com/office/drawing/2014/main" id="{184FBACA-FE8B-4093-B566-9C750105A9CB}"/>
              </a:ext>
            </a:extLst>
          </p:cNvPr>
          <p:cNvPicPr>
            <a:picLocks noChangeAspect="1"/>
          </p:cNvPicPr>
          <p:nvPr/>
        </p:nvPicPr>
        <p:blipFill>
          <a:blip r:embed="rId4"/>
          <a:stretch>
            <a:fillRect/>
          </a:stretch>
        </p:blipFill>
        <p:spPr>
          <a:xfrm>
            <a:off x="1304925" y="500062"/>
            <a:ext cx="5867399" cy="4143375"/>
          </a:xfrm>
          <a:prstGeom prst="rect">
            <a:avLst/>
          </a:prstGeom>
        </p:spPr>
      </p:pic>
    </p:spTree>
    <p:extLst>
      <p:ext uri="{BB962C8B-B14F-4D97-AF65-F5344CB8AC3E}">
        <p14:creationId xmlns:p14="http://schemas.microsoft.com/office/powerpoint/2010/main" val="243162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F06056-EFD8-43B0-B0BC-41F2B8672278}"/>
              </a:ext>
            </a:extLst>
          </p:cNvPr>
          <p:cNvPicPr>
            <a:picLocks noChangeAspect="1"/>
          </p:cNvPicPr>
          <p:nvPr/>
        </p:nvPicPr>
        <p:blipFill>
          <a:blip r:embed="rId3"/>
          <a:stretch>
            <a:fillRect/>
          </a:stretch>
        </p:blipFill>
        <p:spPr>
          <a:xfrm>
            <a:off x="1119840" y="657646"/>
            <a:ext cx="7275013" cy="4409654"/>
          </a:xfrm>
          <a:prstGeom prst="rect">
            <a:avLst/>
          </a:prstGeom>
          <a:noFill/>
        </p:spPr>
      </p:pic>
      <p:sp>
        <p:nvSpPr>
          <p:cNvPr id="2" name="Slide Number Placeholder 1" hidden="1">
            <a:extLst>
              <a:ext uri="{FF2B5EF4-FFF2-40B4-BE49-F238E27FC236}">
                <a16:creationId xmlns:a16="http://schemas.microsoft.com/office/drawing/2014/main" id="{9FAD579E-4FC0-47FE-8A06-C506EBD98F50}"/>
              </a:ext>
            </a:extLst>
          </p:cNvPr>
          <p:cNvSpPr>
            <a:spLocks noGrp="1"/>
          </p:cNvSpPr>
          <p:nvPr>
            <p:ph type="sldNum" sz="quarter" idx="12"/>
          </p:nvPr>
        </p:nvSpPr>
        <p:spPr>
          <a:xfrm>
            <a:off x="8504254" y="4489800"/>
            <a:ext cx="653700" cy="653700"/>
          </a:xfrm>
        </p:spPr>
        <p:txBody>
          <a:bodyPr wrap="square" anchor="ctr">
            <a:normAutofit/>
          </a:bodyPr>
          <a:lstStyle/>
          <a:p>
            <a:pPr marL="0" lvl="0" indent="0" rtl="0">
              <a:spcBef>
                <a:spcPts val="0"/>
              </a:spcBef>
              <a:spcAft>
                <a:spcPts val="600"/>
              </a:spcAft>
              <a:buNone/>
            </a:pPr>
            <a:fld id="{00000000-1234-1234-1234-123412341234}" type="slidenum">
              <a:rPr lang="en" smtClean="0"/>
              <a:pPr marL="0" lvl="0" indent="0" rtl="0">
                <a:spcBef>
                  <a:spcPts val="0"/>
                </a:spcBef>
                <a:spcAft>
                  <a:spcPts val="600"/>
                </a:spcAft>
                <a:buNone/>
              </a:pPr>
              <a:t>12</a:t>
            </a:fld>
            <a:endParaRPr lang="en"/>
          </a:p>
        </p:txBody>
      </p:sp>
      <p:sp>
        <p:nvSpPr>
          <p:cNvPr id="8" name="Title 1">
            <a:extLst>
              <a:ext uri="{FF2B5EF4-FFF2-40B4-BE49-F238E27FC236}">
                <a16:creationId xmlns:a16="http://schemas.microsoft.com/office/drawing/2014/main" id="{A4D4F0A5-5CFE-4426-A853-BFD78D630438}"/>
              </a:ext>
            </a:extLst>
          </p:cNvPr>
          <p:cNvSpPr txBox="1">
            <a:spLocks/>
          </p:cNvSpPr>
          <p:nvPr/>
        </p:nvSpPr>
        <p:spPr>
          <a:xfrm>
            <a:off x="366149" y="0"/>
            <a:ext cx="8411702" cy="618169"/>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ysClr val="windowText" lastClr="000000"/>
                </a:solidFill>
                <a:latin typeface="Calibri"/>
              </a:rPr>
              <a:t>Budget by Function – Non-staffing</a:t>
            </a:r>
          </a:p>
        </p:txBody>
      </p:sp>
    </p:spTree>
    <p:extLst>
      <p:ext uri="{BB962C8B-B14F-4D97-AF65-F5344CB8AC3E}">
        <p14:creationId xmlns:p14="http://schemas.microsoft.com/office/powerpoint/2010/main" val="134223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EDD2-09BC-FE4F-92A5-495610A09981}"/>
              </a:ext>
            </a:extLst>
          </p:cNvPr>
          <p:cNvSpPr>
            <a:spLocks noGrp="1"/>
          </p:cNvSpPr>
          <p:nvPr>
            <p:ph type="title"/>
          </p:nvPr>
        </p:nvSpPr>
        <p:spPr>
          <a:xfrm>
            <a:off x="395326" y="670843"/>
            <a:ext cx="4284300" cy="653700"/>
          </a:xfrm>
        </p:spPr>
        <p:txBody>
          <a:bodyPr/>
          <a:lstStyle/>
          <a:p>
            <a:r>
              <a:rPr lang="en-US" sz="3600" dirty="0">
                <a:solidFill>
                  <a:srgbClr val="FFC000"/>
                </a:solidFill>
              </a:rPr>
              <a:t>PRINCIPAL’S REPORT</a:t>
            </a:r>
          </a:p>
        </p:txBody>
      </p:sp>
      <p:sp>
        <p:nvSpPr>
          <p:cNvPr id="4" name="Slide Number Placeholder 3">
            <a:extLst>
              <a:ext uri="{FF2B5EF4-FFF2-40B4-BE49-F238E27FC236}">
                <a16:creationId xmlns:a16="http://schemas.microsoft.com/office/drawing/2014/main" id="{504F9A05-7D7F-EE47-9D6B-82A857CFEBB4}"/>
              </a:ext>
            </a:extLst>
          </p:cNvPr>
          <p:cNvSpPr>
            <a:spLocks noGrp="1"/>
          </p:cNvSpPr>
          <p:nvPr>
            <p:ph type="sldNum" idx="12"/>
          </p:nvPr>
        </p:nvSpPr>
        <p:spPr/>
        <p:txBody>
          <a:bodyPr/>
          <a:lstStyle/>
          <a:p>
            <a:pPr algn="ctr" defTabSz="685800">
              <a:buClrTx/>
            </a:pPr>
            <a:endParaRPr lang="en" kern="1200" dirty="0">
              <a:solidFill>
                <a:prstClr val="white"/>
              </a:solidFill>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2CCAF280-A993-854A-8BD6-C3A64F37E69B}"/>
              </a:ext>
            </a:extLst>
          </p:cNvPr>
          <p:cNvSpPr txBox="1"/>
          <p:nvPr/>
        </p:nvSpPr>
        <p:spPr>
          <a:xfrm>
            <a:off x="6135975" y="588408"/>
            <a:ext cx="3021980" cy="3785652"/>
          </a:xfrm>
          <a:prstGeom prst="rect">
            <a:avLst/>
          </a:prstGeom>
          <a:solidFill>
            <a:srgbClr val="FFC000"/>
          </a:solidFill>
        </p:spPr>
        <p:txBody>
          <a:bodyPr wrap="square" rtlCol="0">
            <a:spAutoFit/>
          </a:bodyPr>
          <a:lstStyle/>
          <a:p>
            <a:pPr marL="285743" indent="-285743" defTabSz="685800">
              <a:buClrTx/>
              <a:buFont typeface="Arial" panose="020B0604020202020204" pitchFamily="34" charset="0"/>
              <a:buChar char="•"/>
            </a:pPr>
            <a:r>
              <a:rPr lang="en-US" sz="2100" kern="1200" dirty="0">
                <a:solidFill>
                  <a:prstClr val="black"/>
                </a:solidFill>
                <a:latin typeface="Franklin Gothic Book" panose="020B0503020102020204"/>
                <a:ea typeface="+mn-ea"/>
                <a:cs typeface="+mn-cs"/>
              </a:rPr>
              <a:t>Return to Learn: Phase 2 Updates</a:t>
            </a: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defTabSz="685800">
              <a:buClrTx/>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defTabSz="685800">
              <a:buClrTx/>
            </a:pPr>
            <a:endParaRPr lang="en-US" sz="1800" kern="1200" dirty="0">
              <a:solidFill>
                <a:prstClr val="black"/>
              </a:solidFill>
              <a:latin typeface="Franklin Gothic Book" panose="020B0503020102020204"/>
              <a:ea typeface="+mn-ea"/>
              <a:cs typeface="+mn-cs"/>
            </a:endParaRPr>
          </a:p>
        </p:txBody>
      </p:sp>
      <p:sp>
        <p:nvSpPr>
          <p:cNvPr id="6" name="Oval Callout 5">
            <a:extLst>
              <a:ext uri="{FF2B5EF4-FFF2-40B4-BE49-F238E27FC236}">
                <a16:creationId xmlns:a16="http://schemas.microsoft.com/office/drawing/2014/main" id="{E3BD6098-55F7-E241-8AF4-65F5A1B22092}"/>
              </a:ext>
            </a:extLst>
          </p:cNvPr>
          <p:cNvSpPr/>
          <p:nvPr/>
        </p:nvSpPr>
        <p:spPr>
          <a:xfrm rot="20492211">
            <a:off x="-37254" y="1503695"/>
            <a:ext cx="2976458" cy="1567951"/>
          </a:xfrm>
          <a:prstGeom prst="wedgeEllipseCallout">
            <a:avLst>
              <a:gd name="adj1" fmla="val 63935"/>
              <a:gd name="adj2" fmla="val 321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dirty="0">
                <a:solidFill>
                  <a:prstClr val="black"/>
                </a:solidFill>
                <a:latin typeface="Franklin Gothic Book" panose="020B0503020102020204"/>
              </a:rPr>
              <a:t>This week we celebrate… </a:t>
            </a:r>
          </a:p>
          <a:p>
            <a:pPr algn="ctr" defTabSz="685800">
              <a:buClrTx/>
            </a:pPr>
            <a:r>
              <a:rPr lang="en-US" sz="1800" u="sng" kern="1200" dirty="0">
                <a:solidFill>
                  <a:prstClr val="black"/>
                </a:solidFill>
                <a:latin typeface="Franklin Gothic Book" panose="020B0503020102020204"/>
              </a:rPr>
              <a:t>National School Counselors Week</a:t>
            </a:r>
            <a:endParaRPr lang="en-US" sz="1800" kern="1200" dirty="0">
              <a:solidFill>
                <a:prstClr val="black"/>
              </a:solidFill>
              <a:latin typeface="Franklin Gothic Book" panose="020B0503020102020204"/>
            </a:endParaRPr>
          </a:p>
        </p:txBody>
      </p:sp>
      <p:pic>
        <p:nvPicPr>
          <p:cNvPr id="8" name="Picture 7" descr="A picture containing text&#10;&#10;Description automatically generated">
            <a:extLst>
              <a:ext uri="{FF2B5EF4-FFF2-40B4-BE49-F238E27FC236}">
                <a16:creationId xmlns:a16="http://schemas.microsoft.com/office/drawing/2014/main" id="{0285C004-2261-4A95-B068-FEA780EB9B33}"/>
              </a:ext>
            </a:extLst>
          </p:cNvPr>
          <p:cNvPicPr>
            <a:picLocks noChangeAspect="1"/>
          </p:cNvPicPr>
          <p:nvPr/>
        </p:nvPicPr>
        <p:blipFill rotWithShape="1">
          <a:blip r:embed="rId2"/>
          <a:srcRect l="25755" t="8316" r="24878" b="-677"/>
          <a:stretch/>
        </p:blipFill>
        <p:spPr>
          <a:xfrm>
            <a:off x="3609684" y="1358303"/>
            <a:ext cx="2139884" cy="3662088"/>
          </a:xfrm>
          <a:prstGeom prst="rect">
            <a:avLst/>
          </a:prstGeom>
        </p:spPr>
      </p:pic>
    </p:spTree>
    <p:extLst>
      <p:ext uri="{BB962C8B-B14F-4D97-AF65-F5344CB8AC3E}">
        <p14:creationId xmlns:p14="http://schemas.microsoft.com/office/powerpoint/2010/main" val="2869890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p:nvPr/>
        </p:nvSpPr>
        <p:spPr>
          <a:xfrm>
            <a:off x="864471" y="2105885"/>
            <a:ext cx="7645706" cy="1875665"/>
          </a:xfrm>
          <a:prstGeom prst="rect">
            <a:avLst/>
          </a:prstGeom>
        </p:spPr>
        <p:txBody>
          <a:bodyPr vert="horz" wrap="square" lIns="0" tIns="8405" rIns="0" bIns="0" rtlCol="0">
            <a:spAutoFit/>
          </a:bodyPr>
          <a:lstStyle/>
          <a:p>
            <a:pPr marL="8405">
              <a:spcBef>
                <a:spcPts val="66"/>
              </a:spcBef>
            </a:pPr>
            <a:r>
              <a:rPr lang="en-US" sz="2800" b="1" spc="-99" dirty="0">
                <a:latin typeface="Verdana"/>
                <a:cs typeface="Verdana"/>
              </a:rPr>
              <a:t>Beginning February 16</a:t>
            </a:r>
            <a:r>
              <a:rPr lang="en-US" sz="2800" b="1" spc="-99" baseline="30000" dirty="0">
                <a:latin typeface="Verdana"/>
                <a:cs typeface="Verdana"/>
              </a:rPr>
              <a:t>th</a:t>
            </a:r>
            <a:r>
              <a:rPr lang="en-US" sz="2800" b="1" spc="-99" dirty="0">
                <a:latin typeface="Verdana"/>
                <a:cs typeface="Verdana"/>
              </a:rPr>
              <a:t> </a:t>
            </a:r>
          </a:p>
          <a:p>
            <a:pPr marL="294155" indent="-285750">
              <a:spcBef>
                <a:spcPts val="66"/>
              </a:spcBef>
              <a:buFont typeface="Wingdings" panose="05000000000000000000" pitchFamily="2" charset="2"/>
              <a:buChar char="q"/>
            </a:pPr>
            <a:r>
              <a:rPr lang="en-US" sz="2000" b="1" spc="-99" dirty="0">
                <a:latin typeface="Verdana"/>
                <a:cs typeface="Verdana"/>
              </a:rPr>
              <a:t>Grades 6 – 8 In- Person option begins February 16</a:t>
            </a:r>
            <a:r>
              <a:rPr lang="en-US" sz="2000" b="1" spc="-99" baseline="30000" dirty="0">
                <a:latin typeface="Verdana"/>
                <a:cs typeface="Verdana"/>
              </a:rPr>
              <a:t>th</a:t>
            </a:r>
            <a:r>
              <a:rPr lang="en-US" sz="2000" b="1" spc="-99" dirty="0">
                <a:latin typeface="Verdana"/>
                <a:cs typeface="Verdana"/>
              </a:rPr>
              <a:t> </a:t>
            </a:r>
          </a:p>
          <a:p>
            <a:pPr marL="294155" indent="-285750">
              <a:spcBef>
                <a:spcPts val="66"/>
              </a:spcBef>
              <a:buFont typeface="Wingdings" panose="05000000000000000000" pitchFamily="2" charset="2"/>
              <a:buChar char="q"/>
            </a:pPr>
            <a:r>
              <a:rPr lang="en-US" sz="2000" b="1" spc="-99" dirty="0">
                <a:latin typeface="Verdana"/>
                <a:cs typeface="Verdana"/>
              </a:rPr>
              <a:t>All virtual and in-person students will follow the traditional school hours of 9:05 AM – 4:05 PM</a:t>
            </a:r>
          </a:p>
          <a:p>
            <a:pPr marL="8405" lvl="1">
              <a:spcBef>
                <a:spcPts val="66"/>
              </a:spcBef>
            </a:pPr>
            <a:endParaRPr lang="en-US" sz="1500" b="1" spc="-99" dirty="0">
              <a:latin typeface="Verdana"/>
              <a:cs typeface="Verdana"/>
            </a:endParaRPr>
          </a:p>
          <a:p>
            <a:pPr marL="294155" indent="-285750">
              <a:spcBef>
                <a:spcPts val="66"/>
              </a:spcBef>
              <a:buFont typeface="Wingdings" panose="05000000000000000000" pitchFamily="2" charset="2"/>
              <a:buChar char="q"/>
            </a:pPr>
            <a:endParaRPr sz="1500" dirty="0">
              <a:latin typeface="Verdana"/>
              <a:cs typeface="Verdana"/>
            </a:endParaRPr>
          </a:p>
        </p:txBody>
      </p:sp>
      <p:sp>
        <p:nvSpPr>
          <p:cNvPr id="9" name="object 9"/>
          <p:cNvSpPr txBox="1">
            <a:spLocks noGrp="1"/>
          </p:cNvSpPr>
          <p:nvPr>
            <p:ph type="title"/>
          </p:nvPr>
        </p:nvSpPr>
        <p:spPr>
          <a:xfrm>
            <a:off x="1568826" y="338364"/>
            <a:ext cx="3822988" cy="557280"/>
          </a:xfrm>
          <a:prstGeom prst="rect">
            <a:avLst/>
          </a:prstGeom>
        </p:spPr>
        <p:txBody>
          <a:bodyPr vert="horz" wrap="square" lIns="0" tIns="18490" rIns="0" bIns="0" rtlCol="0" anchor="t">
            <a:spAutoFit/>
          </a:bodyPr>
          <a:lstStyle/>
          <a:p>
            <a:pPr marL="8405" marR="3362">
              <a:lnSpc>
                <a:spcPts val="2051"/>
              </a:lnSpc>
              <a:spcBef>
                <a:spcPts val="146"/>
              </a:spcBef>
            </a:pPr>
            <a:r>
              <a:rPr sz="2400" spc="-110" dirty="0">
                <a:solidFill>
                  <a:srgbClr val="002060"/>
                </a:solidFill>
                <a:latin typeface="Verdana"/>
                <a:cs typeface="Verdana"/>
              </a:rPr>
              <a:t>Middle </a:t>
            </a:r>
            <a:r>
              <a:rPr sz="2400" spc="-139" dirty="0">
                <a:solidFill>
                  <a:srgbClr val="002060"/>
                </a:solidFill>
                <a:latin typeface="Verdana"/>
                <a:cs typeface="Verdana"/>
              </a:rPr>
              <a:t>School </a:t>
            </a:r>
            <a:r>
              <a:rPr sz="2400" spc="-146" dirty="0">
                <a:solidFill>
                  <a:srgbClr val="002060"/>
                </a:solidFill>
                <a:latin typeface="Verdana"/>
                <a:cs typeface="Verdana"/>
              </a:rPr>
              <a:t>Reopening </a:t>
            </a:r>
            <a:r>
              <a:rPr sz="2400" spc="-176" dirty="0">
                <a:solidFill>
                  <a:srgbClr val="002060"/>
                </a:solidFill>
                <a:latin typeface="Verdana"/>
                <a:cs typeface="Verdana"/>
              </a:rPr>
              <a:t>Plan  </a:t>
            </a:r>
            <a:r>
              <a:rPr sz="2400" spc="-202" dirty="0">
                <a:solidFill>
                  <a:srgbClr val="002060"/>
                </a:solidFill>
                <a:latin typeface="Verdana"/>
                <a:cs typeface="Verdana"/>
              </a:rPr>
              <a:t>Student</a:t>
            </a:r>
            <a:r>
              <a:rPr sz="2400" spc="-113" dirty="0">
                <a:solidFill>
                  <a:srgbClr val="002060"/>
                </a:solidFill>
                <a:latin typeface="Verdana"/>
                <a:cs typeface="Verdana"/>
              </a:rPr>
              <a:t> </a:t>
            </a:r>
            <a:r>
              <a:rPr sz="2400" spc="-129" dirty="0">
                <a:solidFill>
                  <a:srgbClr val="002060"/>
                </a:solidFill>
                <a:latin typeface="Verdana"/>
                <a:cs typeface="Verdana"/>
              </a:rPr>
              <a:t>Schedule</a:t>
            </a:r>
            <a:endParaRPr sz="2400" dirty="0">
              <a:solidFill>
                <a:srgbClr val="002060"/>
              </a:solidFill>
              <a:latin typeface="Verdana"/>
              <a:cs typeface="Verdana"/>
            </a:endParaRPr>
          </a:p>
        </p:txBody>
      </p:sp>
      <p:grpSp>
        <p:nvGrpSpPr>
          <p:cNvPr id="10" name="object 10"/>
          <p:cNvGrpSpPr/>
          <p:nvPr/>
        </p:nvGrpSpPr>
        <p:grpSpPr>
          <a:xfrm>
            <a:off x="631658" y="247079"/>
            <a:ext cx="8355932" cy="719388"/>
            <a:chOff x="251917" y="373364"/>
            <a:chExt cx="9564370" cy="848360"/>
          </a:xfrm>
        </p:grpSpPr>
        <p:sp>
          <p:nvSpPr>
            <p:cNvPr id="11" name="object 11"/>
            <p:cNvSpPr/>
            <p:nvPr/>
          </p:nvSpPr>
          <p:spPr>
            <a:xfrm>
              <a:off x="5368597" y="373364"/>
              <a:ext cx="4387966" cy="801964"/>
            </a:xfrm>
            <a:prstGeom prst="rect">
              <a:avLst/>
            </a:prstGeom>
            <a:blipFill>
              <a:blip r:embed="rId2" cstate="print"/>
              <a:stretch>
                <a:fillRect/>
              </a:stretch>
            </a:blipFill>
          </p:spPr>
          <p:txBody>
            <a:bodyPr wrap="square" lIns="0" tIns="0" rIns="0" bIns="0" rtlCol="0"/>
            <a:lstStyle/>
            <a:p>
              <a:endParaRPr sz="1191"/>
            </a:p>
          </p:txBody>
        </p:sp>
        <p:sp>
          <p:nvSpPr>
            <p:cNvPr id="12" name="object 12"/>
            <p:cNvSpPr/>
            <p:nvPr/>
          </p:nvSpPr>
          <p:spPr>
            <a:xfrm>
              <a:off x="529812" y="876837"/>
              <a:ext cx="674080" cy="295730"/>
            </a:xfrm>
            <a:prstGeom prst="rect">
              <a:avLst/>
            </a:prstGeom>
            <a:blipFill>
              <a:blip r:embed="rId3" cstate="print"/>
              <a:stretch>
                <a:fillRect/>
              </a:stretch>
            </a:blipFill>
          </p:spPr>
          <p:txBody>
            <a:bodyPr wrap="square" lIns="0" tIns="0" rIns="0" bIns="0" rtlCol="0"/>
            <a:lstStyle/>
            <a:p>
              <a:endParaRPr sz="1191"/>
            </a:p>
          </p:txBody>
        </p:sp>
        <p:sp>
          <p:nvSpPr>
            <p:cNvPr id="13" name="object 13"/>
            <p:cNvSpPr/>
            <p:nvPr/>
          </p:nvSpPr>
          <p:spPr>
            <a:xfrm>
              <a:off x="251917" y="1189215"/>
              <a:ext cx="9564370" cy="0"/>
            </a:xfrm>
            <a:custGeom>
              <a:avLst/>
              <a:gdLst/>
              <a:ahLst/>
              <a:cxnLst/>
              <a:rect l="l" t="t" r="r" b="b"/>
              <a:pathLst>
                <a:path w="9564370">
                  <a:moveTo>
                    <a:pt x="0" y="0"/>
                  </a:moveTo>
                  <a:lnTo>
                    <a:pt x="9564353" y="1"/>
                  </a:lnTo>
                </a:path>
              </a:pathLst>
            </a:custGeom>
            <a:ln w="64905">
              <a:solidFill>
                <a:srgbClr val="004290"/>
              </a:solidFill>
            </a:ln>
          </p:spPr>
          <p:txBody>
            <a:bodyPr wrap="square" lIns="0" tIns="0" rIns="0" bIns="0" rtlCol="0"/>
            <a:lstStyle/>
            <a:p>
              <a:endParaRPr sz="1191"/>
            </a:p>
          </p:txBody>
        </p:sp>
      </p:grpSp>
      <p:sp>
        <p:nvSpPr>
          <p:cNvPr id="14" name="object 14"/>
          <p:cNvSpPr/>
          <p:nvPr/>
        </p:nvSpPr>
        <p:spPr>
          <a:xfrm>
            <a:off x="6098569" y="1019682"/>
            <a:ext cx="1093801" cy="934049"/>
          </a:xfrm>
          <a:prstGeom prst="rect">
            <a:avLst/>
          </a:prstGeom>
          <a:blipFill>
            <a:blip r:embed="rId4" cstate="print"/>
            <a:stretch>
              <a:fillRect/>
            </a:stretch>
          </a:blipFill>
        </p:spPr>
        <p:txBody>
          <a:bodyPr wrap="square" lIns="0" tIns="0" rIns="0" bIns="0" rtlCol="0"/>
          <a:lstStyle/>
          <a:p>
            <a:endParaRPr sz="1191"/>
          </a:p>
        </p:txBody>
      </p:sp>
      <p:sp>
        <p:nvSpPr>
          <p:cNvPr id="17" name="object 17"/>
          <p:cNvSpPr txBox="1"/>
          <p:nvPr/>
        </p:nvSpPr>
        <p:spPr>
          <a:xfrm>
            <a:off x="1018012" y="4163624"/>
            <a:ext cx="3785597" cy="377819"/>
          </a:xfrm>
          <a:prstGeom prst="rect">
            <a:avLst/>
          </a:prstGeom>
        </p:spPr>
        <p:txBody>
          <a:bodyPr vert="horz" wrap="square" lIns="0" tIns="8405" rIns="0" bIns="0" rtlCol="0">
            <a:spAutoFit/>
          </a:bodyPr>
          <a:lstStyle/>
          <a:p>
            <a:pPr marL="8405">
              <a:spcBef>
                <a:spcPts val="66"/>
              </a:spcBef>
            </a:pPr>
            <a:r>
              <a:rPr sz="1200" b="1" spc="-3" dirty="0">
                <a:solidFill>
                  <a:srgbClr val="FFFFFF"/>
                </a:solidFill>
              </a:rPr>
              <a:t>Traditional school hours begin </a:t>
            </a:r>
            <a:r>
              <a:rPr lang="en-US" sz="1200" b="1" spc="-3" dirty="0">
                <a:solidFill>
                  <a:srgbClr val="FFFFFF"/>
                </a:solidFill>
              </a:rPr>
              <a:t>February 16th</a:t>
            </a:r>
            <a:r>
              <a:rPr sz="1200" b="1" spc="-3" dirty="0">
                <a:solidFill>
                  <a:srgbClr val="FFFFFF"/>
                </a:solidFill>
              </a:rPr>
              <a:t>*</a:t>
            </a:r>
            <a:endParaRPr sz="1200" dirty="0"/>
          </a:p>
          <a:p>
            <a:pPr marL="8405"/>
            <a:r>
              <a:rPr sz="1200" b="1" spc="-199" dirty="0">
                <a:solidFill>
                  <a:srgbClr val="FFFFFF"/>
                </a:solidFill>
                <a:latin typeface="Verdana"/>
                <a:cs typeface="Verdana"/>
              </a:rPr>
              <a:t>[M/T/Th/F]</a:t>
            </a:r>
            <a:endParaRPr sz="1200" dirty="0">
              <a:latin typeface="Verdana"/>
              <a:cs typeface="Verdana"/>
            </a:endParaRPr>
          </a:p>
        </p:txBody>
      </p:sp>
      <p:sp>
        <p:nvSpPr>
          <p:cNvPr id="18" name="object 18"/>
          <p:cNvSpPr txBox="1"/>
          <p:nvPr/>
        </p:nvSpPr>
        <p:spPr>
          <a:xfrm>
            <a:off x="1123964" y="4666430"/>
            <a:ext cx="624632" cy="193153"/>
          </a:xfrm>
          <a:prstGeom prst="rect">
            <a:avLst/>
          </a:prstGeom>
        </p:spPr>
        <p:txBody>
          <a:bodyPr vert="horz" wrap="square" lIns="0" tIns="8405" rIns="0" bIns="0" rtlCol="0">
            <a:spAutoFit/>
          </a:bodyPr>
          <a:lstStyle/>
          <a:p>
            <a:pPr marL="8405" marR="3362">
              <a:spcBef>
                <a:spcPts val="66"/>
              </a:spcBef>
            </a:pPr>
            <a:r>
              <a:rPr sz="1200" dirty="0">
                <a:solidFill>
                  <a:srgbClr val="FFFFFF"/>
                </a:solidFill>
              </a:rPr>
              <a:t>Mi</a:t>
            </a:r>
            <a:r>
              <a:rPr sz="1200" spc="-3" dirty="0">
                <a:solidFill>
                  <a:srgbClr val="FFFFFF"/>
                </a:solidFill>
              </a:rPr>
              <a:t>dd</a:t>
            </a:r>
            <a:r>
              <a:rPr sz="1200" dirty="0">
                <a:solidFill>
                  <a:srgbClr val="FFFFFF"/>
                </a:solidFill>
              </a:rPr>
              <a:t>le</a:t>
            </a:r>
            <a:endParaRPr sz="1050" dirty="0"/>
          </a:p>
        </p:txBody>
      </p:sp>
      <p:sp>
        <p:nvSpPr>
          <p:cNvPr id="19" name="object 19"/>
          <p:cNvSpPr txBox="1"/>
          <p:nvPr/>
        </p:nvSpPr>
        <p:spPr>
          <a:xfrm>
            <a:off x="2516270" y="4597617"/>
            <a:ext cx="1335041" cy="377819"/>
          </a:xfrm>
          <a:prstGeom prst="rect">
            <a:avLst/>
          </a:prstGeom>
        </p:spPr>
        <p:txBody>
          <a:bodyPr vert="horz" wrap="square" lIns="0" tIns="8405" rIns="0" bIns="0" rtlCol="0">
            <a:spAutoFit/>
          </a:bodyPr>
          <a:lstStyle/>
          <a:p>
            <a:pPr marL="8405">
              <a:spcBef>
                <a:spcPts val="66"/>
              </a:spcBef>
            </a:pPr>
            <a:r>
              <a:rPr sz="1200" spc="-3" dirty="0">
                <a:solidFill>
                  <a:srgbClr val="FFFFFF"/>
                </a:solidFill>
              </a:rPr>
              <a:t>9:05 a.m.- 4:05</a:t>
            </a:r>
            <a:r>
              <a:rPr sz="1200" spc="-47" dirty="0">
                <a:solidFill>
                  <a:srgbClr val="FFFFFF"/>
                </a:solidFill>
              </a:rPr>
              <a:t> </a:t>
            </a:r>
            <a:r>
              <a:rPr sz="1200" spc="-3" dirty="0">
                <a:solidFill>
                  <a:srgbClr val="FFFFFF"/>
                </a:solidFill>
              </a:rPr>
              <a:t>p.m</a:t>
            </a:r>
            <a:r>
              <a:rPr sz="1050" spc="-3" dirty="0">
                <a:solidFill>
                  <a:srgbClr val="FFFFFF"/>
                </a:solidFill>
              </a:rPr>
              <a:t>.</a:t>
            </a:r>
            <a:endParaRPr sz="1050" dirty="0"/>
          </a:p>
        </p:txBody>
      </p:sp>
    </p:spTree>
    <p:extLst>
      <p:ext uri="{BB962C8B-B14F-4D97-AF65-F5344CB8AC3E}">
        <p14:creationId xmlns:p14="http://schemas.microsoft.com/office/powerpoint/2010/main" val="129541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4C70-5E4A-564B-984E-14A0AE67D73F}"/>
              </a:ext>
            </a:extLst>
          </p:cNvPr>
          <p:cNvSpPr>
            <a:spLocks noGrp="1"/>
          </p:cNvSpPr>
          <p:nvPr>
            <p:ph type="title"/>
          </p:nvPr>
        </p:nvSpPr>
        <p:spPr>
          <a:xfrm>
            <a:off x="715183" y="267013"/>
            <a:ext cx="8137052" cy="739421"/>
          </a:xfrm>
        </p:spPr>
        <p:txBody>
          <a:bodyPr>
            <a:normAutofit/>
          </a:bodyPr>
          <a:lstStyle/>
          <a:p>
            <a:r>
              <a:rPr lang="en-US" sz="3000" b="1" dirty="0">
                <a:latin typeface="Baloo" panose="03080902040302020200" pitchFamily="66" charset="77"/>
                <a:cs typeface="Baloo" panose="03080902040302020200" pitchFamily="66" charset="77"/>
              </a:rPr>
              <a:t>Structure of School Day</a:t>
            </a:r>
          </a:p>
        </p:txBody>
      </p:sp>
      <p:sp>
        <p:nvSpPr>
          <p:cNvPr id="5" name="Content Placeholder 4">
            <a:extLst>
              <a:ext uri="{FF2B5EF4-FFF2-40B4-BE49-F238E27FC236}">
                <a16:creationId xmlns:a16="http://schemas.microsoft.com/office/drawing/2014/main" id="{5DC0E3CB-6EC6-8A42-99CA-DD14E62BEAF1}"/>
              </a:ext>
            </a:extLst>
          </p:cNvPr>
          <p:cNvSpPr>
            <a:spLocks noGrp="1"/>
          </p:cNvSpPr>
          <p:nvPr>
            <p:ph idx="1"/>
          </p:nvPr>
        </p:nvSpPr>
        <p:spPr>
          <a:xfrm>
            <a:off x="715183" y="837575"/>
            <a:ext cx="5989415" cy="4107404"/>
          </a:xfrm>
        </p:spPr>
        <p:txBody>
          <a:bodyPr>
            <a:normAutofit/>
          </a:bodyPr>
          <a:lstStyle/>
          <a:p>
            <a:r>
              <a:rPr lang="en-US" sz="1800" dirty="0"/>
              <a:t> Effective </a:t>
            </a:r>
            <a:r>
              <a:rPr lang="en-US" sz="1800" b="1" dirty="0"/>
              <a:t>February 16</a:t>
            </a:r>
            <a:r>
              <a:rPr lang="en-US" sz="1800" b="1" baseline="30000" dirty="0"/>
              <a:t>th</a:t>
            </a:r>
            <a:r>
              <a:rPr lang="en-US" sz="1800" dirty="0"/>
              <a:t>, all (</a:t>
            </a:r>
            <a:r>
              <a:rPr lang="en-US" sz="1800" b="1" dirty="0"/>
              <a:t>in-person and virtual</a:t>
            </a:r>
            <a:r>
              <a:rPr lang="en-US" sz="1800" dirty="0"/>
              <a:t>) students will return to </a:t>
            </a:r>
            <a:r>
              <a:rPr lang="en-US" sz="1800" b="1" dirty="0"/>
              <a:t>a traditional full day schedule of 9:00 am - 4:05 pm. </a:t>
            </a:r>
          </a:p>
          <a:p>
            <a:r>
              <a:rPr lang="en-US" sz="1800" b="1" dirty="0"/>
              <a:t> </a:t>
            </a:r>
            <a:r>
              <a:rPr lang="en-US" sz="1800" dirty="0"/>
              <a:t>Each grade level will follow a consistent schedule with core instruction, connections, and breaks embedded throughout the day. </a:t>
            </a:r>
          </a:p>
          <a:p>
            <a:r>
              <a:rPr lang="en-US" sz="1800" b="1" dirty="0"/>
              <a:t> </a:t>
            </a:r>
            <a:r>
              <a:rPr lang="en-US" sz="1800" dirty="0"/>
              <a:t>Students remaining virtual will mirror the daily schedule that Sylvan students follow during in-person instruction while taking into consideration the best practices of virtual learning.</a:t>
            </a:r>
          </a:p>
          <a:p>
            <a:r>
              <a:rPr lang="en-US" sz="1800" b="1" dirty="0"/>
              <a:t> </a:t>
            </a:r>
            <a:r>
              <a:rPr lang="en-US" sz="1800" dirty="0"/>
              <a:t>An additional change has been made to homeroom; </a:t>
            </a:r>
            <a:r>
              <a:rPr lang="en-US" sz="1800" b="1" dirty="0"/>
              <a:t>1</a:t>
            </a:r>
            <a:r>
              <a:rPr lang="en-US" sz="1800" b="1" baseline="30000" dirty="0"/>
              <a:t>st</a:t>
            </a:r>
            <a:r>
              <a:rPr lang="en-US" sz="1800" b="1" dirty="0"/>
              <a:t> period will now become the homeroom class in order to minimize transition.  </a:t>
            </a:r>
          </a:p>
          <a:p>
            <a:pPr marL="0" indent="0">
              <a:buNone/>
            </a:pPr>
            <a:endParaRPr lang="en-US" b="1" dirty="0"/>
          </a:p>
        </p:txBody>
      </p:sp>
      <p:pic>
        <p:nvPicPr>
          <p:cNvPr id="4" name="Picture 3"/>
          <p:cNvPicPr>
            <a:picLocks noChangeAspect="1"/>
          </p:cNvPicPr>
          <p:nvPr/>
        </p:nvPicPr>
        <p:blipFill>
          <a:blip r:embed="rId2"/>
          <a:stretch>
            <a:fillRect/>
          </a:stretch>
        </p:blipFill>
        <p:spPr>
          <a:xfrm>
            <a:off x="6890523" y="1555229"/>
            <a:ext cx="1607344" cy="1314450"/>
          </a:xfrm>
          <a:prstGeom prst="rect">
            <a:avLst/>
          </a:prstGeom>
        </p:spPr>
      </p:pic>
    </p:spTree>
    <p:extLst>
      <p:ext uri="{BB962C8B-B14F-4D97-AF65-F5344CB8AC3E}">
        <p14:creationId xmlns:p14="http://schemas.microsoft.com/office/powerpoint/2010/main" val="202963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4C70-5E4A-564B-984E-14A0AE67D73F}"/>
              </a:ext>
            </a:extLst>
          </p:cNvPr>
          <p:cNvSpPr>
            <a:spLocks noGrp="1"/>
          </p:cNvSpPr>
          <p:nvPr>
            <p:ph type="title"/>
          </p:nvPr>
        </p:nvSpPr>
        <p:spPr>
          <a:xfrm>
            <a:off x="832491" y="98154"/>
            <a:ext cx="8137052" cy="739421"/>
          </a:xfrm>
        </p:spPr>
        <p:txBody>
          <a:bodyPr>
            <a:normAutofit fontScale="90000"/>
          </a:bodyPr>
          <a:lstStyle/>
          <a:p>
            <a:r>
              <a:rPr lang="en-US" b="1" dirty="0">
                <a:latin typeface="Baloo" panose="03080902040302020200" pitchFamily="66" charset="77"/>
                <a:cs typeface="Baloo" panose="03080902040302020200" pitchFamily="66" charset="77"/>
              </a:rPr>
              <a:t>Instructional Model</a:t>
            </a:r>
            <a:br>
              <a:rPr lang="en-US" b="1" dirty="0">
                <a:latin typeface="Baloo" panose="03080902040302020200" pitchFamily="66" charset="77"/>
                <a:cs typeface="Baloo" panose="03080902040302020200" pitchFamily="66" charset="77"/>
              </a:rPr>
            </a:br>
            <a:endParaRPr lang="en-US" b="1" dirty="0">
              <a:latin typeface="Baloo" panose="03080902040302020200" pitchFamily="66" charset="77"/>
              <a:cs typeface="Baloo" panose="03080902040302020200" pitchFamily="66" charset="77"/>
            </a:endParaRPr>
          </a:p>
        </p:txBody>
      </p:sp>
      <p:sp>
        <p:nvSpPr>
          <p:cNvPr id="5" name="Content Placeholder 4">
            <a:extLst>
              <a:ext uri="{FF2B5EF4-FFF2-40B4-BE49-F238E27FC236}">
                <a16:creationId xmlns:a16="http://schemas.microsoft.com/office/drawing/2014/main" id="{5DC0E3CB-6EC6-8A42-99CA-DD14E62BEAF1}"/>
              </a:ext>
            </a:extLst>
          </p:cNvPr>
          <p:cNvSpPr>
            <a:spLocks noGrp="1"/>
          </p:cNvSpPr>
          <p:nvPr>
            <p:ph idx="1"/>
          </p:nvPr>
        </p:nvSpPr>
        <p:spPr>
          <a:xfrm>
            <a:off x="715182" y="837575"/>
            <a:ext cx="4507981" cy="4023183"/>
          </a:xfrm>
        </p:spPr>
        <p:txBody>
          <a:bodyPr>
            <a:normAutofit fontScale="92500" lnSpcReduction="10000"/>
          </a:bodyPr>
          <a:lstStyle/>
          <a:p>
            <a:r>
              <a:rPr lang="en-US" sz="2500" dirty="0">
                <a:latin typeface="+mj-lt"/>
                <a:cs typeface="Baloo" panose="03080902040302020200" pitchFamily="66" charset="77"/>
              </a:rPr>
              <a:t>In-person class sizes will range from no more than 9-13 students per class based on the square footage of the classroom while accounting for appropriate social distancing.   </a:t>
            </a:r>
          </a:p>
          <a:p>
            <a:r>
              <a:rPr lang="en-US" sz="2500" dirty="0"/>
              <a:t>All students will be strategically scheduled in learning cohorts of no more than 9 students socially distant to support heightened safety precautions. </a:t>
            </a:r>
          </a:p>
          <a:p>
            <a:pPr marL="0" indent="0">
              <a:buNone/>
            </a:pPr>
            <a:br>
              <a:rPr lang="en-US" b="1" dirty="0">
                <a:latin typeface="+mj-lt"/>
                <a:cs typeface="Baloo" panose="03080902040302020200" pitchFamily="66" charset="77"/>
              </a:rPr>
            </a:br>
            <a:endParaRPr lang="en-US" b="1" dirty="0">
              <a:latin typeface="+mj-lt"/>
            </a:endParaRPr>
          </a:p>
        </p:txBody>
      </p:sp>
      <p:pic>
        <p:nvPicPr>
          <p:cNvPr id="6" name="Picture 5"/>
          <p:cNvPicPr>
            <a:picLocks noChangeAspect="1"/>
          </p:cNvPicPr>
          <p:nvPr/>
        </p:nvPicPr>
        <p:blipFill>
          <a:blip r:embed="rId2"/>
          <a:stretch>
            <a:fillRect/>
          </a:stretch>
        </p:blipFill>
        <p:spPr>
          <a:xfrm>
            <a:off x="5798378" y="1607127"/>
            <a:ext cx="3053686" cy="3125773"/>
          </a:xfrm>
          <a:prstGeom prst="rect">
            <a:avLst/>
          </a:prstGeom>
        </p:spPr>
      </p:pic>
    </p:spTree>
    <p:extLst>
      <p:ext uri="{BB962C8B-B14F-4D97-AF65-F5344CB8AC3E}">
        <p14:creationId xmlns:p14="http://schemas.microsoft.com/office/powerpoint/2010/main" val="844006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2A43C2-9E84-3744-B874-A0D3AEE4A583}"/>
              </a:ext>
            </a:extLst>
          </p:cNvPr>
          <p:cNvSpPr>
            <a:spLocks noGrp="1"/>
          </p:cNvSpPr>
          <p:nvPr>
            <p:ph idx="1"/>
          </p:nvPr>
        </p:nvSpPr>
        <p:spPr>
          <a:xfrm>
            <a:off x="4050212" y="953153"/>
            <a:ext cx="4934300" cy="3757069"/>
          </a:xfrm>
        </p:spPr>
        <p:txBody>
          <a:bodyPr>
            <a:normAutofit fontScale="25000" lnSpcReduction="20000"/>
          </a:bodyPr>
          <a:lstStyle/>
          <a:p>
            <a:pPr>
              <a:spcBef>
                <a:spcPts val="0"/>
              </a:spcBef>
              <a:spcAft>
                <a:spcPts val="0"/>
              </a:spcAft>
              <a:buSzPts val="1200"/>
            </a:pPr>
            <a:r>
              <a:rPr lang="en-US" sz="4800" dirty="0">
                <a:solidFill>
                  <a:schemeClr val="tx1"/>
                </a:solidFill>
                <a:latin typeface="Cambria Math" panose="02040503050406030204" pitchFamily="18" charset="0"/>
                <a:ea typeface="Symbol" panose="05050102010706020507" pitchFamily="18" charset="2"/>
                <a:cs typeface="Symbol" panose="05050102010706020507" pitchFamily="18" charset="2"/>
              </a:rPr>
              <a:t>High touch common areas will be wiped down and disinfected twice daily.</a:t>
            </a:r>
          </a:p>
          <a:p>
            <a:pPr>
              <a:spcBef>
                <a:spcPts val="0"/>
              </a:spcBef>
              <a:spcAft>
                <a:spcPts val="0"/>
              </a:spcAft>
              <a:buSzPts val="1200"/>
            </a:pPr>
            <a:endParaRPr lang="en-US" sz="4800" dirty="0">
              <a:solidFill>
                <a:schemeClr val="tx1"/>
              </a:solidFill>
              <a:latin typeface="Arial" panose="020B0604020202020204" pitchFamily="34" charset="0"/>
              <a:ea typeface="Symbol" panose="05050102010706020507" pitchFamily="18" charset="2"/>
              <a:cs typeface="Symbol" panose="05050102010706020507" pitchFamily="18" charset="2"/>
            </a:endParaRPr>
          </a:p>
          <a:p>
            <a:pPr>
              <a:spcBef>
                <a:spcPts val="0"/>
              </a:spcBef>
              <a:spcAft>
                <a:spcPts val="0"/>
              </a:spcAft>
              <a:buSzPts val="1200"/>
            </a:pPr>
            <a:r>
              <a:rPr lang="en-US" sz="4800" dirty="0">
                <a:solidFill>
                  <a:schemeClr val="tx1"/>
                </a:solidFill>
              </a:rPr>
              <a:t>Deep cleaning of facilities will occur when students and staff are not present in buildings (Wednesday &amp; Friday).</a:t>
            </a:r>
          </a:p>
          <a:p>
            <a:r>
              <a:rPr lang="en-US" sz="4800" dirty="0">
                <a:solidFill>
                  <a:schemeClr val="tx1"/>
                </a:solidFill>
              </a:rPr>
              <a:t>Teachers will schedule time at the end of the instructional period for routine cleaning and disinfection prior to class change.</a:t>
            </a:r>
          </a:p>
          <a:p>
            <a:r>
              <a:rPr lang="en-US" sz="4800" dirty="0">
                <a:solidFill>
                  <a:schemeClr val="tx1"/>
                </a:solidFill>
              </a:rPr>
              <a:t>Sharing of students’ materials and supplies will be prohibited whenever possible.</a:t>
            </a:r>
          </a:p>
          <a:p>
            <a:r>
              <a:rPr lang="en-US" sz="4800" dirty="0">
                <a:solidFill>
                  <a:schemeClr val="tx1"/>
                </a:solidFill>
              </a:rPr>
              <a:t>Students will minimize the amount of items brought to school each day.</a:t>
            </a:r>
          </a:p>
          <a:p>
            <a:r>
              <a:rPr lang="en-US" sz="4800" dirty="0">
                <a:solidFill>
                  <a:schemeClr val="tx1"/>
                </a:solidFill>
              </a:rPr>
              <a:t>Equipment and supplies that must be shared will be disinfected between uses.</a:t>
            </a:r>
          </a:p>
          <a:p>
            <a:r>
              <a:rPr lang="en-US" sz="4800" dirty="0">
                <a:solidFill>
                  <a:schemeClr val="tx1"/>
                </a:solidFill>
              </a:rPr>
              <a:t>Signage in common areas such as classrooms, hallways and entrances promoting good hygiene measures are posted throughout the campus as a reminder.</a:t>
            </a:r>
          </a:p>
          <a:p>
            <a:r>
              <a:rPr lang="en-US" sz="4800" dirty="0">
                <a:solidFill>
                  <a:schemeClr val="tx1"/>
                </a:solidFill>
              </a:rPr>
              <a:t>Students’ personal belongings will remain with them at their assigned desks and contained within their backpacks. Coats will be placed on the back of the students’ desks.</a:t>
            </a:r>
          </a:p>
          <a:p>
            <a:r>
              <a:rPr lang="en-US" sz="4800" dirty="0">
                <a:solidFill>
                  <a:schemeClr val="tx1"/>
                </a:solidFill>
              </a:rPr>
              <a:t>Student devices must be brought to and from school daily.</a:t>
            </a:r>
          </a:p>
          <a:p>
            <a:pPr marL="257175" indent="-257175">
              <a:spcBef>
                <a:spcPts val="0"/>
              </a:spcBef>
              <a:spcAft>
                <a:spcPts val="0"/>
              </a:spcAft>
              <a:buSzPts val="1200"/>
              <a:buFont typeface="Symbol" panose="05050102010706020507" pitchFamily="18" charset="2"/>
              <a:buChar char=""/>
            </a:pPr>
            <a:endParaRPr lang="en-US" sz="1050" dirty="0">
              <a:solidFill>
                <a:schemeClr val="bg1"/>
              </a:solidFill>
              <a:latin typeface="Arial" panose="020B0604020202020204" pitchFamily="34" charset="0"/>
              <a:ea typeface="Symbol" panose="05050102010706020507" pitchFamily="18" charset="2"/>
              <a:cs typeface="Symbol" panose="05050102010706020507" pitchFamily="18" charset="2"/>
            </a:endParaRPr>
          </a:p>
          <a:p>
            <a:pPr marL="0" indent="0">
              <a:spcBef>
                <a:spcPts val="0"/>
              </a:spcBef>
              <a:spcAft>
                <a:spcPts val="600"/>
              </a:spcAft>
              <a:buNone/>
            </a:pPr>
            <a:endParaRPr lang="en-US" sz="10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chemeClr val="bg1"/>
              </a:solidFill>
            </a:endParaRPr>
          </a:p>
        </p:txBody>
      </p:sp>
      <p:sp>
        <p:nvSpPr>
          <p:cNvPr id="6" name="Rectangle 5">
            <a:extLst>
              <a:ext uri="{FF2B5EF4-FFF2-40B4-BE49-F238E27FC236}">
                <a16:creationId xmlns:a16="http://schemas.microsoft.com/office/drawing/2014/main" id="{66D9AFC4-7D51-7042-8D9F-006F5B6501E3}"/>
              </a:ext>
            </a:extLst>
          </p:cNvPr>
          <p:cNvSpPr/>
          <p:nvPr/>
        </p:nvSpPr>
        <p:spPr>
          <a:xfrm>
            <a:off x="992874" y="133065"/>
            <a:ext cx="6784239" cy="530915"/>
          </a:xfrm>
          <a:prstGeom prst="rect">
            <a:avLst/>
          </a:prstGeom>
          <a:noFill/>
        </p:spPr>
        <p:txBody>
          <a:bodyPr wrap="square" lIns="68580" tIns="34290" rIns="68580" bIns="34290">
            <a:spAutoFit/>
          </a:bodyPr>
          <a:lstStyle/>
          <a:p>
            <a:pPr algn="ctr"/>
            <a:r>
              <a:rPr lang="en-US" sz="3000" u="sng" dirty="0">
                <a:solidFill>
                  <a:schemeClr val="tx1"/>
                </a:solidFill>
                <a:latin typeface="Aharoni" panose="02010803020104030203" pitchFamily="2" charset="-79"/>
                <a:ea typeface="Arial" panose="020B0604020202020204" pitchFamily="34" charset="0"/>
                <a:cs typeface="Aharoni" panose="02010803020104030203" pitchFamily="2" charset="-79"/>
              </a:rPr>
              <a:t>Maintaining a Healthy Environment</a:t>
            </a:r>
            <a:endParaRPr lang="en-US" sz="2100" dirty="0">
              <a:solidFill>
                <a:schemeClr val="tx1"/>
              </a:solidFill>
              <a:latin typeface="Aharoni" panose="02010803020104030203" pitchFamily="2" charset="-79"/>
              <a:ea typeface="Arial" panose="020B0604020202020204" pitchFamily="34" charset="0"/>
              <a:cs typeface="Aharoni" panose="02010803020104030203" pitchFamily="2" charset="-79"/>
            </a:endParaRPr>
          </a:p>
        </p:txBody>
      </p:sp>
      <p:pic>
        <p:nvPicPr>
          <p:cNvPr id="19458" name="Picture 2" descr="happy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4690" y="1451685"/>
            <a:ext cx="3555761" cy="224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4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454DC707-25C8-0747-9219-F948D1D0829B}"/>
              </a:ext>
            </a:extLst>
          </p:cNvPr>
          <p:cNvSpPr>
            <a:spLocks noGrp="1"/>
          </p:cNvSpPr>
          <p:nvPr>
            <p:ph type="title"/>
          </p:nvPr>
        </p:nvSpPr>
        <p:spPr>
          <a:xfrm>
            <a:off x="0" y="111483"/>
            <a:ext cx="8879306" cy="1114425"/>
          </a:xfrm>
        </p:spPr>
        <p:txBody>
          <a:bodyPr>
            <a:normAutofit fontScale="90000"/>
          </a:bodyPr>
          <a:lstStyle/>
          <a:p>
            <a:pPr algn="ctr"/>
            <a:r>
              <a:rPr lang="en-US" b="1" dirty="0"/>
              <a:t>What are the expectations for students who are returning in-person?</a:t>
            </a:r>
            <a:br>
              <a:rPr lang="en-US" dirty="0"/>
            </a:br>
            <a:endParaRPr lang="en-US" sz="4050" b="1" dirty="0">
              <a:solidFill>
                <a:schemeClr val="tx1"/>
              </a:solidFill>
              <a:latin typeface="Impact" panose="020B0806030902050204" pitchFamily="34" charset="0"/>
            </a:endParaRPr>
          </a:p>
        </p:txBody>
      </p:sp>
      <p:sp>
        <p:nvSpPr>
          <p:cNvPr id="3" name="Content Placeholder 2">
            <a:extLst>
              <a:ext uri="{FF2B5EF4-FFF2-40B4-BE49-F238E27FC236}">
                <a16:creationId xmlns:a16="http://schemas.microsoft.com/office/drawing/2014/main" id="{847F81AB-02D2-7C4A-B7D9-F4CA5525EBE0}"/>
              </a:ext>
            </a:extLst>
          </p:cNvPr>
          <p:cNvSpPr>
            <a:spLocks noGrp="1"/>
          </p:cNvSpPr>
          <p:nvPr>
            <p:ph idx="1"/>
          </p:nvPr>
        </p:nvSpPr>
        <p:spPr>
          <a:xfrm>
            <a:off x="294773" y="2272145"/>
            <a:ext cx="4367463" cy="2490538"/>
          </a:xfrm>
        </p:spPr>
        <p:txBody>
          <a:bodyPr>
            <a:normAutofit/>
          </a:bodyPr>
          <a:lstStyle/>
          <a:p>
            <a:pPr marL="0" indent="0">
              <a:buNone/>
            </a:pPr>
            <a:r>
              <a:rPr lang="en-US" sz="2400" b="1" dirty="0">
                <a:solidFill>
                  <a:srgbClr val="FF0000"/>
                </a:solidFill>
                <a:latin typeface="Arial Rounded MT Bold" panose="020F0704030504030204" pitchFamily="34" charset="77"/>
              </a:rPr>
              <a:t>Each day, students must bring:</a:t>
            </a:r>
          </a:p>
          <a:p>
            <a:pPr lvl="0"/>
            <a:r>
              <a:rPr lang="en-US" sz="1800" dirty="0"/>
              <a:t>Facial Mask</a:t>
            </a:r>
          </a:p>
          <a:p>
            <a:pPr lvl="0"/>
            <a:r>
              <a:rPr lang="en-US" sz="1800" dirty="0"/>
              <a:t>Student Device (Chromebook/laptop)</a:t>
            </a:r>
          </a:p>
          <a:p>
            <a:pPr lvl="0"/>
            <a:r>
              <a:rPr lang="en-US" sz="1800" dirty="0"/>
              <a:t>Headphones (available upon request)</a:t>
            </a:r>
          </a:p>
          <a:p>
            <a:pPr lvl="0"/>
            <a:r>
              <a:rPr lang="en-US" sz="1800" dirty="0"/>
              <a:t>Water bottle</a:t>
            </a:r>
          </a:p>
          <a:p>
            <a:pPr marL="0" lvl="0" indent="0">
              <a:buNone/>
            </a:pPr>
            <a:endParaRPr lang="en-US" sz="1800" dirty="0"/>
          </a:p>
          <a:p>
            <a:pPr lvl="0"/>
            <a:endParaRPr lang="en-US" sz="1800" dirty="0"/>
          </a:p>
          <a:p>
            <a:pPr marL="0" indent="0">
              <a:buNone/>
            </a:pPr>
            <a:endParaRPr lang="en-US" sz="3000" b="1" dirty="0">
              <a:solidFill>
                <a:srgbClr val="FF0000"/>
              </a:solidFill>
              <a:latin typeface="Arial Rounded MT Bold" panose="020F0704030504030204" pitchFamily="34" charset="77"/>
            </a:endParaRPr>
          </a:p>
          <a:p>
            <a:pPr marL="0" indent="0">
              <a:buNone/>
            </a:pPr>
            <a:endParaRPr lang="en-US" sz="3000" b="1" dirty="0">
              <a:solidFill>
                <a:srgbClr val="FF0000"/>
              </a:solidFill>
              <a:latin typeface="Arial Rounded MT Bold" panose="020F0704030504030204" pitchFamily="34" charset="77"/>
            </a:endParaRPr>
          </a:p>
          <a:p>
            <a:pPr lvl="0"/>
            <a:endParaRPr lang="en-US" sz="2700" dirty="0"/>
          </a:p>
          <a:p>
            <a:pPr marL="0" indent="0">
              <a:buNone/>
            </a:pPr>
            <a:endParaRPr lang="en-US" sz="2400" dirty="0"/>
          </a:p>
        </p:txBody>
      </p:sp>
      <p:sp>
        <p:nvSpPr>
          <p:cNvPr id="7" name="Content Placeholder 2">
            <a:extLst>
              <a:ext uri="{FF2B5EF4-FFF2-40B4-BE49-F238E27FC236}">
                <a16:creationId xmlns:a16="http://schemas.microsoft.com/office/drawing/2014/main" id="{847F81AB-02D2-7C4A-B7D9-F4CA5525EBE0}"/>
              </a:ext>
            </a:extLst>
          </p:cNvPr>
          <p:cNvSpPr txBox="1">
            <a:spLocks/>
          </p:cNvSpPr>
          <p:nvPr/>
        </p:nvSpPr>
        <p:spPr>
          <a:xfrm>
            <a:off x="4439653" y="1010166"/>
            <a:ext cx="4511842" cy="1261979"/>
          </a:xfrm>
          <a:prstGeom prst="rect">
            <a:avLst/>
          </a:prstGeom>
        </p:spPr>
        <p:style>
          <a:lnRef idx="0">
            <a:schemeClr val="accent2"/>
          </a:lnRef>
          <a:fillRef idx="3">
            <a:schemeClr val="accent2"/>
          </a:fillRef>
          <a:effectRef idx="3">
            <a:schemeClr val="accent2"/>
          </a:effectRef>
          <a:fontRef idx="minor">
            <a:schemeClr val="lt1"/>
          </a:fontRef>
        </p:style>
        <p:txBody>
          <a:bodyPr vert="horz" lIns="68580" tIns="34290" rIns="68580" bIns="3429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1600" dirty="0"/>
              <a:t>Water fountains have been disabled. Students must bring their own water bottle from home, filled before school each day, and marked with their name. A bottle-filling station is available.</a:t>
            </a:r>
          </a:p>
          <a:p>
            <a:endParaRPr lang="en-US" sz="2700" dirty="0"/>
          </a:p>
          <a:p>
            <a:pPr marL="0" indent="0">
              <a:buNone/>
            </a:pPr>
            <a:endParaRPr lang="en-US" sz="2400" dirty="0"/>
          </a:p>
        </p:txBody>
      </p:sp>
      <p:pic>
        <p:nvPicPr>
          <p:cNvPr id="20486" name="Picture 6" descr="Sprachgefuhl: &quot;most important,&quot; or &quot;most importantl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5" y="561652"/>
            <a:ext cx="2286000" cy="160734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Large Drink Bottle with Leak Proof Lid Flip Up Straw Sports School Gym  800ml | e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730" y="2987591"/>
            <a:ext cx="2143125" cy="195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00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DC707-25C8-0747-9219-F948D1D0829B}"/>
              </a:ext>
            </a:extLst>
          </p:cNvPr>
          <p:cNvSpPr>
            <a:spLocks noGrp="1"/>
          </p:cNvSpPr>
          <p:nvPr>
            <p:ph type="title"/>
          </p:nvPr>
        </p:nvSpPr>
        <p:spPr>
          <a:xfrm>
            <a:off x="144378" y="259061"/>
            <a:ext cx="8879306" cy="583150"/>
          </a:xfrm>
          <a:solidFill>
            <a:schemeClr val="tx2"/>
          </a:solidFill>
        </p:spPr>
        <p:txBody>
          <a:bodyPr>
            <a:normAutofit fontScale="90000"/>
          </a:bodyPr>
          <a:lstStyle/>
          <a:p>
            <a:r>
              <a:rPr lang="en-US" b="1" dirty="0"/>
              <a:t> </a:t>
            </a:r>
            <a:r>
              <a:rPr lang="en-US" b="1" dirty="0">
                <a:solidFill>
                  <a:srgbClr val="FFFF00"/>
                </a:solidFill>
                <a:latin typeface="Algerian" panose="04020705040A02060702" pitchFamily="82" charset="0"/>
              </a:rPr>
              <a:t>Are students required to wear uniforms?</a:t>
            </a:r>
            <a:br>
              <a:rPr lang="en-US" dirty="0">
                <a:solidFill>
                  <a:srgbClr val="FFFF00"/>
                </a:solidFill>
              </a:rPr>
            </a:br>
            <a:br>
              <a:rPr lang="en-US" dirty="0">
                <a:solidFill>
                  <a:srgbClr val="FFFF00"/>
                </a:solidFill>
              </a:rPr>
            </a:br>
            <a:br>
              <a:rPr lang="en-US" dirty="0"/>
            </a:br>
            <a:endParaRPr lang="en-US" sz="4050" b="1" dirty="0">
              <a:solidFill>
                <a:schemeClr val="tx1"/>
              </a:solidFill>
              <a:latin typeface="Impact" panose="020B0806030902050204" pitchFamily="34" charset="0"/>
            </a:endParaRPr>
          </a:p>
        </p:txBody>
      </p:sp>
      <p:sp>
        <p:nvSpPr>
          <p:cNvPr id="3" name="Content Placeholder 2">
            <a:extLst>
              <a:ext uri="{FF2B5EF4-FFF2-40B4-BE49-F238E27FC236}">
                <a16:creationId xmlns:a16="http://schemas.microsoft.com/office/drawing/2014/main" id="{847F81AB-02D2-7C4A-B7D9-F4CA5525EBE0}"/>
              </a:ext>
            </a:extLst>
          </p:cNvPr>
          <p:cNvSpPr>
            <a:spLocks noGrp="1"/>
          </p:cNvSpPr>
          <p:nvPr>
            <p:ph idx="1"/>
          </p:nvPr>
        </p:nvSpPr>
        <p:spPr>
          <a:xfrm>
            <a:off x="172076" y="842211"/>
            <a:ext cx="8550818" cy="4199021"/>
          </a:xfrm>
        </p:spPr>
        <p:txBody>
          <a:bodyPr>
            <a:normAutofit/>
          </a:bodyPr>
          <a:lstStyle/>
          <a:p>
            <a:pPr marL="0" indent="0">
              <a:buNone/>
            </a:pPr>
            <a:endParaRPr lang="en-US" sz="1800" dirty="0"/>
          </a:p>
          <a:p>
            <a:pPr marL="0" indent="0">
              <a:buNone/>
            </a:pPr>
            <a:endParaRPr lang="en-US" sz="3000" b="1" dirty="0">
              <a:solidFill>
                <a:srgbClr val="FF0000"/>
              </a:solidFill>
              <a:latin typeface="Arial Rounded MT Bold" panose="020F0704030504030204" pitchFamily="34" charset="77"/>
            </a:endParaRPr>
          </a:p>
          <a:p>
            <a:pPr marL="0" indent="0">
              <a:buNone/>
            </a:pPr>
            <a:endParaRPr lang="en-US" sz="3000" b="1" dirty="0">
              <a:solidFill>
                <a:srgbClr val="FF0000"/>
              </a:solidFill>
              <a:latin typeface="Arial Rounded MT Bold" panose="020F0704030504030204" pitchFamily="34" charset="77"/>
            </a:endParaRPr>
          </a:p>
          <a:p>
            <a:pPr lvl="0"/>
            <a:endParaRPr lang="en-US" sz="2700" dirty="0"/>
          </a:p>
          <a:p>
            <a:pPr marL="0" indent="0">
              <a:buNone/>
            </a:pPr>
            <a:endParaRPr lang="en-US" sz="2400" dirty="0"/>
          </a:p>
        </p:txBody>
      </p:sp>
      <p:graphicFrame>
        <p:nvGraphicFramePr>
          <p:cNvPr id="4" name="Table 3"/>
          <p:cNvGraphicFramePr>
            <a:graphicFrameLocks noGrp="1"/>
          </p:cNvGraphicFramePr>
          <p:nvPr/>
        </p:nvGraphicFramePr>
        <p:xfrm>
          <a:off x="398858" y="881280"/>
          <a:ext cx="8097252" cy="2399929"/>
        </p:xfrm>
        <a:graphic>
          <a:graphicData uri="http://schemas.openxmlformats.org/drawingml/2006/table">
            <a:tbl>
              <a:tblPr firstRow="1" firstCol="1" bandRow="1">
                <a:tableStyleId>{5C22544A-7EE6-4342-B048-85BDC9FD1C3A}</a:tableStyleId>
              </a:tblPr>
              <a:tblGrid>
                <a:gridCol w="2024313">
                  <a:extLst>
                    <a:ext uri="{9D8B030D-6E8A-4147-A177-3AD203B41FA5}">
                      <a16:colId xmlns:a16="http://schemas.microsoft.com/office/drawing/2014/main" val="830211685"/>
                    </a:ext>
                  </a:extLst>
                </a:gridCol>
                <a:gridCol w="2024313">
                  <a:extLst>
                    <a:ext uri="{9D8B030D-6E8A-4147-A177-3AD203B41FA5}">
                      <a16:colId xmlns:a16="http://schemas.microsoft.com/office/drawing/2014/main" val="780458607"/>
                    </a:ext>
                  </a:extLst>
                </a:gridCol>
                <a:gridCol w="2024313">
                  <a:extLst>
                    <a:ext uri="{9D8B030D-6E8A-4147-A177-3AD203B41FA5}">
                      <a16:colId xmlns:a16="http://schemas.microsoft.com/office/drawing/2014/main" val="1079137124"/>
                    </a:ext>
                  </a:extLst>
                </a:gridCol>
                <a:gridCol w="2024313">
                  <a:extLst>
                    <a:ext uri="{9D8B030D-6E8A-4147-A177-3AD203B41FA5}">
                      <a16:colId xmlns:a16="http://schemas.microsoft.com/office/drawing/2014/main" val="2465164672"/>
                    </a:ext>
                  </a:extLst>
                </a:gridCol>
              </a:tblGrid>
              <a:tr h="349624">
                <a:tc>
                  <a:txBody>
                    <a:bodyPr/>
                    <a:lstStyle/>
                    <a:p>
                      <a:pPr>
                        <a:lnSpc>
                          <a:spcPct val="107000"/>
                        </a:lnSpc>
                      </a:pPr>
                      <a:r>
                        <a:rPr lang="en-US" sz="1800" dirty="0">
                          <a:effectLst/>
                          <a:latin typeface="+mn-lt"/>
                          <a:cs typeface="Times New Roman" panose="02020603050405020304" pitchFamily="18" charset="0"/>
                        </a:rPr>
                        <a:t>Grade Level</a:t>
                      </a:r>
                    </a:p>
                  </a:txBody>
                  <a:tcPr marL="7144" marR="7144" marT="7144" marB="7144"/>
                </a:tc>
                <a:tc>
                  <a:txBody>
                    <a:bodyPr/>
                    <a:lstStyle/>
                    <a:p>
                      <a:pPr marL="0" marR="0" algn="just">
                        <a:lnSpc>
                          <a:spcPct val="107000"/>
                        </a:lnSpc>
                        <a:spcBef>
                          <a:spcPts val="0"/>
                        </a:spcBef>
                        <a:spcAft>
                          <a:spcPts val="0"/>
                        </a:spcAft>
                      </a:pPr>
                      <a:r>
                        <a:rPr lang="en-US" sz="1800" dirty="0">
                          <a:effectLst/>
                        </a:rPr>
                        <a:t>Shirts (Collared)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tc>
                  <a:txBody>
                    <a:bodyPr/>
                    <a:lstStyle/>
                    <a:p>
                      <a:pPr marL="0" marR="0" algn="just">
                        <a:lnSpc>
                          <a:spcPct val="107000"/>
                        </a:lnSpc>
                        <a:spcBef>
                          <a:spcPts val="0"/>
                        </a:spcBef>
                        <a:spcAft>
                          <a:spcPts val="0"/>
                        </a:spcAft>
                      </a:pPr>
                      <a:r>
                        <a:rPr lang="en-US" sz="1800">
                          <a:effectLst/>
                        </a:rPr>
                        <a:t>Pants / Bottoms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tc>
                  <a:txBody>
                    <a:bodyPr/>
                    <a:lstStyle/>
                    <a:p>
                      <a:pPr marL="0" marR="0" algn="just">
                        <a:lnSpc>
                          <a:spcPct val="107000"/>
                        </a:lnSpc>
                        <a:spcBef>
                          <a:spcPts val="0"/>
                        </a:spcBef>
                        <a:spcAft>
                          <a:spcPts val="0"/>
                        </a:spcAft>
                      </a:pPr>
                      <a:r>
                        <a:rPr lang="en-US" sz="1800">
                          <a:effectLst/>
                        </a:rPr>
                        <a:t>Belts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extLst>
                  <a:ext uri="{0D108BD9-81ED-4DB2-BD59-A6C34878D82A}">
                    <a16:rowId xmlns:a16="http://schemas.microsoft.com/office/drawing/2014/main" val="3280775782"/>
                  </a:ext>
                </a:extLst>
              </a:tr>
              <a:tr h="683435">
                <a:tc>
                  <a:txBody>
                    <a:bodyPr/>
                    <a:lstStyle/>
                    <a:p>
                      <a:pPr marL="0" marR="0" algn="just">
                        <a:lnSpc>
                          <a:spcPct val="107000"/>
                        </a:lnSpc>
                        <a:spcBef>
                          <a:spcPts val="0"/>
                        </a:spcBef>
                        <a:spcAft>
                          <a:spcPts val="0"/>
                        </a:spcAft>
                      </a:pPr>
                      <a:r>
                        <a:rPr lang="en-US" sz="2100" dirty="0">
                          <a:effectLst/>
                        </a:rPr>
                        <a:t>6</a:t>
                      </a:r>
                      <a:r>
                        <a:rPr lang="en-US" sz="2100" baseline="30000" dirty="0">
                          <a:effectLst/>
                        </a:rPr>
                        <a:t>th</a:t>
                      </a:r>
                      <a:r>
                        <a:rPr lang="en-US" sz="2100" dirty="0">
                          <a:effectLst/>
                        </a:rPr>
                        <a:t> Grade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tc>
                  <a:txBody>
                    <a:bodyPr/>
                    <a:lstStyle/>
                    <a:p>
                      <a:pPr marL="0" marR="0" algn="just">
                        <a:lnSpc>
                          <a:spcPct val="107000"/>
                        </a:lnSpc>
                        <a:spcBef>
                          <a:spcPts val="0"/>
                        </a:spcBef>
                        <a:spcAft>
                          <a:spcPts val="0"/>
                        </a:spcAft>
                      </a:pPr>
                      <a:r>
                        <a:rPr lang="en-US" sz="1800" dirty="0">
                          <a:effectLst/>
                        </a:rPr>
                        <a:t>Yellow Only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tc>
                  <a:txBody>
                    <a:bodyPr/>
                    <a:lstStyle/>
                    <a:p>
                      <a:pPr marL="0" marR="0" algn="just">
                        <a:lnSpc>
                          <a:spcPct val="107000"/>
                        </a:lnSpc>
                        <a:spcBef>
                          <a:spcPts val="0"/>
                        </a:spcBef>
                        <a:spcAft>
                          <a:spcPts val="0"/>
                        </a:spcAft>
                      </a:pPr>
                      <a:r>
                        <a:rPr lang="en-US" sz="1800">
                          <a:effectLst/>
                        </a:rPr>
                        <a:t>Khaki/Black/Navy Blue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tc>
                  <a:txBody>
                    <a:bodyPr/>
                    <a:lstStyle/>
                    <a:p>
                      <a:pPr marL="0" marR="0" algn="just">
                        <a:lnSpc>
                          <a:spcPct val="107000"/>
                        </a:lnSpc>
                        <a:spcBef>
                          <a:spcPts val="0"/>
                        </a:spcBef>
                        <a:spcAft>
                          <a:spcPts val="0"/>
                        </a:spcAft>
                      </a:pPr>
                      <a:r>
                        <a:rPr lang="en-US" sz="1800">
                          <a:effectLst/>
                        </a:rPr>
                        <a:t>Black / Brown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extLst>
                  <a:ext uri="{0D108BD9-81ED-4DB2-BD59-A6C34878D82A}">
                    <a16:rowId xmlns:a16="http://schemas.microsoft.com/office/drawing/2014/main" val="1749676808"/>
                  </a:ext>
                </a:extLst>
              </a:tr>
              <a:tr h="683435">
                <a:tc>
                  <a:txBody>
                    <a:bodyPr/>
                    <a:lstStyle/>
                    <a:p>
                      <a:pPr marL="0" marR="0" algn="just">
                        <a:lnSpc>
                          <a:spcPct val="107000"/>
                        </a:lnSpc>
                        <a:spcBef>
                          <a:spcPts val="0"/>
                        </a:spcBef>
                        <a:spcAft>
                          <a:spcPts val="0"/>
                        </a:spcAft>
                      </a:pPr>
                      <a:r>
                        <a:rPr lang="en-US" sz="2100">
                          <a:effectLst/>
                        </a:rPr>
                        <a:t>7</a:t>
                      </a:r>
                      <a:r>
                        <a:rPr lang="en-US" sz="2100" baseline="30000">
                          <a:effectLst/>
                        </a:rPr>
                        <a:t>th</a:t>
                      </a:r>
                      <a:r>
                        <a:rPr lang="en-US" sz="2100">
                          <a:effectLst/>
                        </a:rPr>
                        <a:t> Grade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tc>
                  <a:txBody>
                    <a:bodyPr/>
                    <a:lstStyle/>
                    <a:p>
                      <a:pPr marL="0" marR="0" algn="just">
                        <a:lnSpc>
                          <a:spcPct val="107000"/>
                        </a:lnSpc>
                        <a:spcBef>
                          <a:spcPts val="0"/>
                        </a:spcBef>
                        <a:spcAft>
                          <a:spcPts val="0"/>
                        </a:spcAft>
                      </a:pPr>
                      <a:r>
                        <a:rPr lang="en-US" sz="1800" dirty="0">
                          <a:effectLst/>
                        </a:rPr>
                        <a:t>White Only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tc>
                  <a:txBody>
                    <a:bodyPr/>
                    <a:lstStyle/>
                    <a:p>
                      <a:pPr marL="0" marR="0" algn="just">
                        <a:lnSpc>
                          <a:spcPct val="107000"/>
                        </a:lnSpc>
                        <a:spcBef>
                          <a:spcPts val="0"/>
                        </a:spcBef>
                        <a:spcAft>
                          <a:spcPts val="0"/>
                        </a:spcAft>
                      </a:pPr>
                      <a:r>
                        <a:rPr lang="en-US" sz="1800" dirty="0">
                          <a:effectLst/>
                        </a:rPr>
                        <a:t>Khaki/Black/Navy Blue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tc>
                  <a:txBody>
                    <a:bodyPr/>
                    <a:lstStyle/>
                    <a:p>
                      <a:pPr marL="0" marR="0" algn="just">
                        <a:lnSpc>
                          <a:spcPct val="107000"/>
                        </a:lnSpc>
                        <a:spcBef>
                          <a:spcPts val="0"/>
                        </a:spcBef>
                        <a:spcAft>
                          <a:spcPts val="0"/>
                        </a:spcAft>
                      </a:pPr>
                      <a:r>
                        <a:rPr lang="en-US" sz="1800">
                          <a:effectLst/>
                        </a:rPr>
                        <a:t>Black / Brown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extLst>
                  <a:ext uri="{0D108BD9-81ED-4DB2-BD59-A6C34878D82A}">
                    <a16:rowId xmlns:a16="http://schemas.microsoft.com/office/drawing/2014/main" val="4085213601"/>
                  </a:ext>
                </a:extLst>
              </a:tr>
              <a:tr h="683435">
                <a:tc>
                  <a:txBody>
                    <a:bodyPr/>
                    <a:lstStyle/>
                    <a:p>
                      <a:pPr marL="0" marR="0" algn="just">
                        <a:lnSpc>
                          <a:spcPct val="107000"/>
                        </a:lnSpc>
                        <a:spcBef>
                          <a:spcPts val="0"/>
                        </a:spcBef>
                        <a:spcAft>
                          <a:spcPts val="0"/>
                        </a:spcAft>
                      </a:pPr>
                      <a:r>
                        <a:rPr lang="en-US" sz="2100" dirty="0">
                          <a:effectLst/>
                        </a:rPr>
                        <a:t>8</a:t>
                      </a:r>
                      <a:r>
                        <a:rPr lang="en-US" sz="2100" baseline="30000" dirty="0">
                          <a:effectLst/>
                        </a:rPr>
                        <a:t>th</a:t>
                      </a:r>
                      <a:r>
                        <a:rPr lang="en-US" sz="2100" dirty="0">
                          <a:effectLst/>
                        </a:rPr>
                        <a:t> Grade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tc>
                  <a:txBody>
                    <a:bodyPr/>
                    <a:lstStyle/>
                    <a:p>
                      <a:pPr marL="0" marR="0" algn="just">
                        <a:lnSpc>
                          <a:spcPct val="107000"/>
                        </a:lnSpc>
                        <a:spcBef>
                          <a:spcPts val="0"/>
                        </a:spcBef>
                        <a:spcAft>
                          <a:spcPts val="0"/>
                        </a:spcAft>
                      </a:pPr>
                      <a:r>
                        <a:rPr lang="en-US" sz="1800">
                          <a:effectLst/>
                        </a:rPr>
                        <a:t>Black/Yellow/White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tc>
                  <a:txBody>
                    <a:bodyPr/>
                    <a:lstStyle/>
                    <a:p>
                      <a:pPr marL="0" marR="0" algn="just">
                        <a:lnSpc>
                          <a:spcPct val="107000"/>
                        </a:lnSpc>
                        <a:spcBef>
                          <a:spcPts val="0"/>
                        </a:spcBef>
                        <a:spcAft>
                          <a:spcPts val="0"/>
                        </a:spcAft>
                      </a:pPr>
                      <a:r>
                        <a:rPr lang="en-US" sz="1800" dirty="0">
                          <a:effectLst/>
                        </a:rPr>
                        <a:t>Khaki/Black/Navy Blue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tc>
                  <a:txBody>
                    <a:bodyPr/>
                    <a:lstStyle/>
                    <a:p>
                      <a:pPr marL="0" marR="0" algn="just">
                        <a:lnSpc>
                          <a:spcPct val="107000"/>
                        </a:lnSpc>
                        <a:spcBef>
                          <a:spcPts val="0"/>
                        </a:spcBef>
                        <a:spcAft>
                          <a:spcPts val="0"/>
                        </a:spcAft>
                      </a:pPr>
                      <a:r>
                        <a:rPr lang="en-US" sz="1800" dirty="0">
                          <a:effectLst/>
                        </a:rPr>
                        <a:t>Black / Brown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tc>
                <a:extLst>
                  <a:ext uri="{0D108BD9-81ED-4DB2-BD59-A6C34878D82A}">
                    <a16:rowId xmlns:a16="http://schemas.microsoft.com/office/drawing/2014/main" val="3413115215"/>
                  </a:ext>
                </a:extLst>
              </a:tr>
            </a:tbl>
          </a:graphicData>
        </a:graphic>
      </p:graphicFrame>
      <p:sp>
        <p:nvSpPr>
          <p:cNvPr id="5" name="Rectangle 1"/>
          <p:cNvSpPr>
            <a:spLocks noChangeArrowheads="1"/>
          </p:cNvSpPr>
          <p:nvPr/>
        </p:nvSpPr>
        <p:spPr bwMode="auto">
          <a:xfrm>
            <a:off x="517359" y="1458334"/>
            <a:ext cx="65823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ClrTx/>
            </a:pPr>
            <a:endParaRPr lang="en-US" altLang="en-US" sz="1350" dirty="0">
              <a:solidFill>
                <a:schemeClr val="tx1"/>
              </a:solidFill>
              <a:latin typeface="Arial" panose="020B0604020202020204" pitchFamily="34" charset="0"/>
            </a:endParaRPr>
          </a:p>
        </p:txBody>
      </p:sp>
      <p:sp>
        <p:nvSpPr>
          <p:cNvPr id="6" name="Rectangle 2"/>
          <p:cNvSpPr>
            <a:spLocks noChangeArrowheads="1"/>
          </p:cNvSpPr>
          <p:nvPr/>
        </p:nvSpPr>
        <p:spPr bwMode="auto">
          <a:xfrm>
            <a:off x="2645194" y="3802123"/>
            <a:ext cx="138564" cy="2308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a:p>
        </p:txBody>
      </p:sp>
      <p:pic>
        <p:nvPicPr>
          <p:cNvPr id="23559" name="Picture 7" descr="yes GIF by Pas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4867" y="3597442"/>
            <a:ext cx="2971799" cy="132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1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3600" b="1" dirty="0"/>
              <a:t>Today’s Agenda</a:t>
            </a:r>
            <a:endParaRPr lang="en-US" sz="3200" dirty="0"/>
          </a:p>
        </p:txBody>
      </p:sp>
      <p:sp>
        <p:nvSpPr>
          <p:cNvPr id="3" name="Text Placeholder 2"/>
          <p:cNvSpPr>
            <a:spLocks noGrp="1"/>
          </p:cNvSpPr>
          <p:nvPr>
            <p:ph type="body" idx="1"/>
          </p:nvPr>
        </p:nvSpPr>
        <p:spPr>
          <a:xfrm>
            <a:off x="1025912" y="1318000"/>
            <a:ext cx="4761571" cy="3825500"/>
          </a:xfrm>
        </p:spPr>
        <p:txBody>
          <a:bodyPr/>
          <a:lstStyle/>
          <a:p>
            <a:pPr lvl="0">
              <a:lnSpc>
                <a:spcPct val="100000"/>
              </a:lnSpc>
            </a:pPr>
            <a:r>
              <a:rPr lang="en-US" sz="1200" b="1" dirty="0"/>
              <a:t>Call to Order</a:t>
            </a:r>
          </a:p>
          <a:p>
            <a:pPr lvl="0">
              <a:lnSpc>
                <a:spcPct val="100000"/>
              </a:lnSpc>
            </a:pPr>
            <a:r>
              <a:rPr lang="en-US" sz="1200" b="1" dirty="0"/>
              <a:t>Review GO Team Norms</a:t>
            </a:r>
          </a:p>
          <a:p>
            <a:pPr lvl="0">
              <a:lnSpc>
                <a:spcPct val="100000"/>
              </a:lnSpc>
            </a:pPr>
            <a:r>
              <a:rPr lang="en-US" sz="1200" b="1" dirty="0"/>
              <a:t>Roll Call; establish quorum</a:t>
            </a:r>
            <a:endParaRPr lang="en-US" sz="1200" dirty="0"/>
          </a:p>
          <a:p>
            <a:pPr lvl="0">
              <a:lnSpc>
                <a:spcPct val="100000"/>
              </a:lnSpc>
            </a:pPr>
            <a:r>
              <a:rPr lang="en-US" sz="1200" b="1" dirty="0"/>
              <a:t>Action Items </a:t>
            </a:r>
            <a:endParaRPr lang="en-US" sz="1200" dirty="0"/>
          </a:p>
          <a:p>
            <a:pPr lvl="1">
              <a:lnSpc>
                <a:spcPct val="100000"/>
              </a:lnSpc>
            </a:pPr>
            <a:r>
              <a:rPr lang="en-US" sz="1200" dirty="0"/>
              <a:t>Approval of Agenda</a:t>
            </a:r>
          </a:p>
          <a:p>
            <a:pPr lvl="1">
              <a:lnSpc>
                <a:spcPct val="100000"/>
              </a:lnSpc>
            </a:pPr>
            <a:r>
              <a:rPr lang="en-US" sz="1200" dirty="0"/>
              <a:t>Review of Previous Meeting Minutes </a:t>
            </a:r>
          </a:p>
          <a:p>
            <a:pPr lvl="0">
              <a:lnSpc>
                <a:spcPct val="100000"/>
              </a:lnSpc>
            </a:pPr>
            <a:r>
              <a:rPr lang="en-US" sz="1200" b="1" dirty="0"/>
              <a:t>Information Items </a:t>
            </a:r>
            <a:endParaRPr lang="en-US" sz="1200" dirty="0"/>
          </a:p>
          <a:p>
            <a:pPr lvl="1">
              <a:lnSpc>
                <a:spcPct val="100000"/>
              </a:lnSpc>
            </a:pPr>
            <a:r>
              <a:rPr lang="en-US" sz="1200" dirty="0"/>
              <a:t>Principal’s Report</a:t>
            </a:r>
          </a:p>
          <a:p>
            <a:pPr lvl="1">
              <a:lnSpc>
                <a:spcPct val="100000"/>
              </a:lnSpc>
            </a:pPr>
            <a:r>
              <a:rPr lang="en-US" sz="1200" dirty="0"/>
              <a:t>FY22 Budget Development Presentation</a:t>
            </a:r>
          </a:p>
          <a:p>
            <a:pPr lvl="0">
              <a:lnSpc>
                <a:spcPct val="100000"/>
              </a:lnSpc>
            </a:pPr>
            <a:r>
              <a:rPr lang="en-US" sz="1200" b="1" dirty="0"/>
              <a:t>Announcements</a:t>
            </a:r>
          </a:p>
          <a:p>
            <a:pPr lvl="0">
              <a:lnSpc>
                <a:spcPct val="100000"/>
              </a:lnSpc>
            </a:pPr>
            <a:r>
              <a:rPr lang="en-US" sz="1200" b="1" dirty="0"/>
              <a:t>Public Comment</a:t>
            </a:r>
          </a:p>
          <a:p>
            <a:pPr lvl="0">
              <a:lnSpc>
                <a:spcPct val="100000"/>
              </a:lnSpc>
            </a:pPr>
            <a:r>
              <a:rPr lang="en-US" sz="1200" b="1" dirty="0"/>
              <a:t>Q &amp; A</a:t>
            </a:r>
            <a:endParaRPr lang="en-US" sz="1200" dirty="0"/>
          </a:p>
          <a:p>
            <a:pPr lvl="0">
              <a:lnSpc>
                <a:spcPct val="100000"/>
              </a:lnSpc>
            </a:pPr>
            <a:r>
              <a:rPr lang="en-US" sz="1200" b="1" dirty="0"/>
              <a:t>Adjournment</a:t>
            </a:r>
            <a:endParaRPr lang="en-US" sz="1200" dirty="0"/>
          </a:p>
          <a:p>
            <a:pPr marL="101600" indent="0">
              <a:buNone/>
            </a:pPr>
            <a:endParaRPr lang="en-US" sz="12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dirty="0"/>
          </a:p>
        </p:txBody>
      </p:sp>
      <p:pic>
        <p:nvPicPr>
          <p:cNvPr id="7" name="Picture 6">
            <a:extLst>
              <a:ext uri="{FF2B5EF4-FFF2-40B4-BE49-F238E27FC236}">
                <a16:creationId xmlns:a16="http://schemas.microsoft.com/office/drawing/2014/main" id="{C7564252-8325-3B4F-A912-06EDE3C3897B}"/>
              </a:ext>
            </a:extLst>
          </p:cNvPr>
          <p:cNvPicPr>
            <a:picLocks noChangeAspect="1"/>
          </p:cNvPicPr>
          <p:nvPr/>
        </p:nvPicPr>
        <p:blipFill>
          <a:blip r:embed="rId2"/>
          <a:stretch>
            <a:fillRect/>
          </a:stretch>
        </p:blipFill>
        <p:spPr>
          <a:xfrm>
            <a:off x="5276227" y="1588623"/>
            <a:ext cx="3228027" cy="3228027"/>
          </a:xfrm>
          <a:prstGeom prst="rect">
            <a:avLst/>
          </a:prstGeom>
        </p:spPr>
      </p:pic>
    </p:spTree>
    <p:extLst>
      <p:ext uri="{BB962C8B-B14F-4D97-AF65-F5344CB8AC3E}">
        <p14:creationId xmlns:p14="http://schemas.microsoft.com/office/powerpoint/2010/main" val="2288983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83C5-AC14-40B0-A84D-D50431A8B1DD}"/>
              </a:ext>
            </a:extLst>
          </p:cNvPr>
          <p:cNvSpPr>
            <a:spLocks noGrp="1"/>
          </p:cNvSpPr>
          <p:nvPr>
            <p:ph type="title"/>
          </p:nvPr>
        </p:nvSpPr>
        <p:spPr>
          <a:xfrm>
            <a:off x="415636" y="664300"/>
            <a:ext cx="8088664" cy="653700"/>
          </a:xfrm>
        </p:spPr>
        <p:txBody>
          <a:bodyPr>
            <a:noAutofit/>
          </a:bodyPr>
          <a:lstStyle/>
          <a:p>
            <a:r>
              <a:rPr lang="en-US" sz="2800" b="1" dirty="0"/>
              <a:t>4th Quarter Intent-to-Return</a:t>
            </a:r>
          </a:p>
        </p:txBody>
      </p:sp>
      <p:sp>
        <p:nvSpPr>
          <p:cNvPr id="3" name="Content Placeholder 2">
            <a:extLst>
              <a:ext uri="{FF2B5EF4-FFF2-40B4-BE49-F238E27FC236}">
                <a16:creationId xmlns:a16="http://schemas.microsoft.com/office/drawing/2014/main" id="{0FFF9D31-FEBD-4AB1-BBE0-92A05CB6910A}"/>
              </a:ext>
            </a:extLst>
          </p:cNvPr>
          <p:cNvSpPr>
            <a:spLocks noGrp="1"/>
          </p:cNvSpPr>
          <p:nvPr>
            <p:ph type="body" idx="1"/>
          </p:nvPr>
        </p:nvSpPr>
        <p:spPr>
          <a:xfrm>
            <a:off x="724025" y="1461154"/>
            <a:ext cx="5056887" cy="2639791"/>
          </a:xfrm>
        </p:spPr>
        <p:txBody>
          <a:bodyPr/>
          <a:lstStyle/>
          <a:p>
            <a:pPr marL="101600" indent="0">
              <a:buNone/>
            </a:pPr>
            <a:r>
              <a:rPr lang="en-US" sz="2800" dirty="0">
                <a:solidFill>
                  <a:srgbClr val="000000"/>
                </a:solidFill>
              </a:rPr>
              <a:t>Families must declare their student’s Intent-to-Return to APS schools beginning February 15 and before March 1, 2021 for the 4</a:t>
            </a:r>
            <a:r>
              <a:rPr lang="en-US" sz="2800" baseline="30000" dirty="0">
                <a:solidFill>
                  <a:srgbClr val="000000"/>
                </a:solidFill>
              </a:rPr>
              <a:t>th</a:t>
            </a:r>
            <a:r>
              <a:rPr lang="en-US" sz="2800" dirty="0">
                <a:solidFill>
                  <a:srgbClr val="000000"/>
                </a:solidFill>
              </a:rPr>
              <a:t> Quarter.</a:t>
            </a:r>
          </a:p>
          <a:p>
            <a:endParaRPr lang="en-US" dirty="0"/>
          </a:p>
        </p:txBody>
      </p:sp>
      <p:pic>
        <p:nvPicPr>
          <p:cNvPr id="1026" name="Picture 2" descr="Facebook">
            <a:extLst>
              <a:ext uri="{FF2B5EF4-FFF2-40B4-BE49-F238E27FC236}">
                <a16:creationId xmlns:a16="http://schemas.microsoft.com/office/drawing/2014/main" id="{09E4F870-098F-42B3-81D0-C9FF990C1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708" y="1488281"/>
            <a:ext cx="2826327" cy="216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924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C779-35C9-BF40-84BB-9F1A37C3FE56}"/>
              </a:ext>
            </a:extLst>
          </p:cNvPr>
          <p:cNvSpPr>
            <a:spLocks noGrp="1"/>
          </p:cNvSpPr>
          <p:nvPr>
            <p:ph type="title"/>
          </p:nvPr>
        </p:nvSpPr>
        <p:spPr>
          <a:xfrm>
            <a:off x="221673" y="109615"/>
            <a:ext cx="7708090" cy="1137293"/>
          </a:xfrm>
        </p:spPr>
        <p:txBody>
          <a:bodyPr/>
          <a:lstStyle/>
          <a:p>
            <a:r>
              <a:rPr lang="en-US" sz="6000" dirty="0">
                <a:solidFill>
                  <a:schemeClr val="tx1"/>
                </a:solidFill>
                <a:latin typeface="Rockwell Condensed" panose="02060603050405020104" pitchFamily="18" charset="0"/>
              </a:rPr>
              <a:t>STAR READING</a:t>
            </a:r>
          </a:p>
        </p:txBody>
      </p:sp>
      <p:pic>
        <p:nvPicPr>
          <p:cNvPr id="8" name="Content Placeholder 7">
            <a:extLst>
              <a:ext uri="{FF2B5EF4-FFF2-40B4-BE49-F238E27FC236}">
                <a16:creationId xmlns:a16="http://schemas.microsoft.com/office/drawing/2014/main" id="{DCF23814-E652-7149-96F3-315BBD2EF5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160" y="1141594"/>
            <a:ext cx="8211095" cy="3765173"/>
          </a:xfrm>
        </p:spPr>
      </p:pic>
    </p:spTree>
    <p:extLst>
      <p:ext uri="{BB962C8B-B14F-4D97-AF65-F5344CB8AC3E}">
        <p14:creationId xmlns:p14="http://schemas.microsoft.com/office/powerpoint/2010/main" val="197326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8636-6920-4F47-BBDC-721F7069282F}"/>
              </a:ext>
            </a:extLst>
          </p:cNvPr>
          <p:cNvSpPr>
            <a:spLocks noGrp="1"/>
          </p:cNvSpPr>
          <p:nvPr>
            <p:ph type="title"/>
          </p:nvPr>
        </p:nvSpPr>
        <p:spPr>
          <a:xfrm>
            <a:off x="280844" y="109616"/>
            <a:ext cx="7797662" cy="863974"/>
          </a:xfrm>
        </p:spPr>
        <p:txBody>
          <a:bodyPr/>
          <a:lstStyle/>
          <a:p>
            <a:r>
              <a:rPr lang="en-US" sz="6000" dirty="0">
                <a:solidFill>
                  <a:schemeClr val="tx1"/>
                </a:solidFill>
                <a:latin typeface="Rockwell Condensed" panose="02060603050405020104" pitchFamily="18" charset="0"/>
              </a:rPr>
              <a:t>STAR MATH</a:t>
            </a:r>
          </a:p>
        </p:txBody>
      </p:sp>
      <p:pic>
        <p:nvPicPr>
          <p:cNvPr id="8" name="Content Placeholder 7">
            <a:extLst>
              <a:ext uri="{FF2B5EF4-FFF2-40B4-BE49-F238E27FC236}">
                <a16:creationId xmlns:a16="http://schemas.microsoft.com/office/drawing/2014/main" id="{0147D5E4-73D9-244C-9202-BBA860B357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844" y="973590"/>
            <a:ext cx="8599919" cy="3444359"/>
          </a:xfrm>
        </p:spPr>
      </p:pic>
    </p:spTree>
    <p:extLst>
      <p:ext uri="{BB962C8B-B14F-4D97-AF65-F5344CB8AC3E}">
        <p14:creationId xmlns:p14="http://schemas.microsoft.com/office/powerpoint/2010/main" val="88903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B70E-2865-4128-A320-65E5A079321A}"/>
              </a:ext>
            </a:extLst>
          </p:cNvPr>
          <p:cNvSpPr>
            <a:spLocks noGrp="1"/>
          </p:cNvSpPr>
          <p:nvPr>
            <p:ph type="title"/>
          </p:nvPr>
        </p:nvSpPr>
        <p:spPr/>
        <p:txBody>
          <a:bodyPr/>
          <a:lstStyle/>
          <a:p>
            <a:pPr algn="ctr"/>
            <a:r>
              <a:rPr lang="en-US" b="1" dirty="0">
                <a:solidFill>
                  <a:schemeClr val="tx1"/>
                </a:solidFill>
              </a:rPr>
              <a:t>Student Attendance: </a:t>
            </a:r>
            <a:r>
              <a:rPr lang="en-US" dirty="0">
                <a:solidFill>
                  <a:schemeClr val="tx1"/>
                </a:solidFill>
              </a:rPr>
              <a:t>Year to Date</a:t>
            </a:r>
          </a:p>
        </p:txBody>
      </p:sp>
      <p:pic>
        <p:nvPicPr>
          <p:cNvPr id="6" name="Content Placeholder 5" descr="Chart&#10;&#10;Description automatically generated">
            <a:extLst>
              <a:ext uri="{FF2B5EF4-FFF2-40B4-BE49-F238E27FC236}">
                <a16:creationId xmlns:a16="http://schemas.microsoft.com/office/drawing/2014/main" id="{AFEF3178-DA49-4947-9C5F-1410008D536D}"/>
              </a:ext>
            </a:extLst>
          </p:cNvPr>
          <p:cNvPicPr>
            <a:picLocks noGrp="1" noChangeAspect="1"/>
          </p:cNvPicPr>
          <p:nvPr>
            <p:ph idx="1"/>
          </p:nvPr>
        </p:nvPicPr>
        <p:blipFill>
          <a:blip r:embed="rId2"/>
          <a:stretch>
            <a:fillRect/>
          </a:stretch>
        </p:blipFill>
        <p:spPr>
          <a:xfrm>
            <a:off x="485193" y="1563941"/>
            <a:ext cx="8224320" cy="3121593"/>
          </a:xfrm>
          <a:ln w="57150">
            <a:solidFill>
              <a:schemeClr val="tx1"/>
            </a:solidFill>
          </a:ln>
        </p:spPr>
      </p:pic>
      <p:sp>
        <p:nvSpPr>
          <p:cNvPr id="4" name="Slide Number Placeholder 3">
            <a:extLst>
              <a:ext uri="{FF2B5EF4-FFF2-40B4-BE49-F238E27FC236}">
                <a16:creationId xmlns:a16="http://schemas.microsoft.com/office/drawing/2014/main" id="{A0E5E3BE-9EEF-46CB-B7E2-C95936E4BA37}"/>
              </a:ext>
            </a:extLst>
          </p:cNvPr>
          <p:cNvSpPr>
            <a:spLocks noGrp="1"/>
          </p:cNvSpPr>
          <p:nvPr>
            <p:ph type="sldNum" sz="quarter" idx="12"/>
          </p:nvPr>
        </p:nvSpPr>
        <p:spPr/>
        <p:txBody>
          <a:bodyPr/>
          <a:lstStyle/>
          <a:p>
            <a:fld id="{4795C093-7D5E-CB40-91EF-5DE803645E7A}" type="slidenum">
              <a:rPr lang="en-US" smtClean="0"/>
              <a:t>23</a:t>
            </a:fld>
            <a:endParaRPr lang="en-US" dirty="0"/>
          </a:p>
        </p:txBody>
      </p:sp>
      <p:sp>
        <p:nvSpPr>
          <p:cNvPr id="7" name="Rectangle 6">
            <a:extLst>
              <a:ext uri="{FF2B5EF4-FFF2-40B4-BE49-F238E27FC236}">
                <a16:creationId xmlns:a16="http://schemas.microsoft.com/office/drawing/2014/main" id="{F676650C-F019-C64C-A008-29ADCE97309F}"/>
              </a:ext>
            </a:extLst>
          </p:cNvPr>
          <p:cNvSpPr/>
          <p:nvPr/>
        </p:nvSpPr>
        <p:spPr>
          <a:xfrm>
            <a:off x="3466568" y="67820"/>
            <a:ext cx="2210863"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SHMS</a:t>
            </a:r>
          </a:p>
        </p:txBody>
      </p:sp>
    </p:spTree>
    <p:extLst>
      <p:ext uri="{BB962C8B-B14F-4D97-AF65-F5344CB8AC3E}">
        <p14:creationId xmlns:p14="http://schemas.microsoft.com/office/powerpoint/2010/main" val="3396589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FB29-653D-7A44-9B0A-962732E82F17}"/>
              </a:ext>
            </a:extLst>
          </p:cNvPr>
          <p:cNvSpPr>
            <a:spLocks noGrp="1"/>
          </p:cNvSpPr>
          <p:nvPr>
            <p:ph type="title"/>
          </p:nvPr>
        </p:nvSpPr>
        <p:spPr>
          <a:xfrm>
            <a:off x="3312367" y="464921"/>
            <a:ext cx="5191887" cy="653700"/>
          </a:xfrm>
        </p:spPr>
        <p:txBody>
          <a:bodyPr/>
          <a:lstStyle/>
          <a:p>
            <a:pPr algn="ctr"/>
            <a:r>
              <a:rPr lang="en-US" b="1" dirty="0">
                <a:solidFill>
                  <a:schemeClr val="tx1"/>
                </a:solidFill>
              </a:rPr>
              <a:t>Sylvan Hills Middle School</a:t>
            </a:r>
          </a:p>
        </p:txBody>
      </p:sp>
      <p:pic>
        <p:nvPicPr>
          <p:cNvPr id="6" name="Content Placeholder 5" descr="Graphical user interface&#10;&#10;Description automatically generated">
            <a:extLst>
              <a:ext uri="{FF2B5EF4-FFF2-40B4-BE49-F238E27FC236}">
                <a16:creationId xmlns:a16="http://schemas.microsoft.com/office/drawing/2014/main" id="{C94126F6-1E38-3F4D-8F7B-0B8AE4C48C87}"/>
              </a:ext>
            </a:extLst>
          </p:cNvPr>
          <p:cNvPicPr>
            <a:picLocks noGrp="1" noChangeAspect="1"/>
          </p:cNvPicPr>
          <p:nvPr>
            <p:ph idx="1"/>
          </p:nvPr>
        </p:nvPicPr>
        <p:blipFill>
          <a:blip r:embed="rId2"/>
          <a:stretch>
            <a:fillRect/>
          </a:stretch>
        </p:blipFill>
        <p:spPr>
          <a:xfrm>
            <a:off x="650400" y="1355244"/>
            <a:ext cx="7843200" cy="3465601"/>
          </a:xfrm>
          <a:ln w="57150">
            <a:solidFill>
              <a:schemeClr val="tx1"/>
            </a:solidFill>
          </a:ln>
        </p:spPr>
      </p:pic>
      <p:sp>
        <p:nvSpPr>
          <p:cNvPr id="4" name="Slide Number Placeholder 3">
            <a:extLst>
              <a:ext uri="{FF2B5EF4-FFF2-40B4-BE49-F238E27FC236}">
                <a16:creationId xmlns:a16="http://schemas.microsoft.com/office/drawing/2014/main" id="{5FB83EE5-542B-A04A-88E0-8E158A8B7FD5}"/>
              </a:ext>
            </a:extLst>
          </p:cNvPr>
          <p:cNvSpPr>
            <a:spLocks noGrp="1"/>
          </p:cNvSpPr>
          <p:nvPr>
            <p:ph type="sldNum" sz="quarter" idx="12"/>
          </p:nvPr>
        </p:nvSpPr>
        <p:spPr/>
        <p:txBody>
          <a:bodyPr/>
          <a:lstStyle/>
          <a:p>
            <a:fld id="{4795C093-7D5E-CB40-91EF-5DE803645E7A}" type="slidenum">
              <a:rPr lang="en-US" smtClean="0"/>
              <a:t>24</a:t>
            </a:fld>
            <a:endParaRPr lang="en-US" dirty="0"/>
          </a:p>
        </p:txBody>
      </p:sp>
      <p:sp>
        <p:nvSpPr>
          <p:cNvPr id="7" name="Explosion 2 6">
            <a:extLst>
              <a:ext uri="{FF2B5EF4-FFF2-40B4-BE49-F238E27FC236}">
                <a16:creationId xmlns:a16="http://schemas.microsoft.com/office/drawing/2014/main" id="{7C740AD8-77AD-7845-8E1A-834C80DD601C}"/>
              </a:ext>
            </a:extLst>
          </p:cNvPr>
          <p:cNvSpPr/>
          <p:nvPr/>
        </p:nvSpPr>
        <p:spPr>
          <a:xfrm>
            <a:off x="-149291" y="0"/>
            <a:ext cx="3396344" cy="2237242"/>
          </a:xfrm>
          <a:prstGeom prst="irregularSeal2">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STUDENT </a:t>
            </a:r>
          </a:p>
          <a:p>
            <a:pPr algn="ctr"/>
            <a:r>
              <a:rPr lang="en-US" sz="1300" dirty="0">
                <a:solidFill>
                  <a:schemeClr val="tx1"/>
                </a:solidFill>
              </a:rPr>
              <a:t>ENGAGEMENT</a:t>
            </a:r>
          </a:p>
        </p:txBody>
      </p:sp>
      <p:sp>
        <p:nvSpPr>
          <p:cNvPr id="3" name="Oval 2">
            <a:extLst>
              <a:ext uri="{FF2B5EF4-FFF2-40B4-BE49-F238E27FC236}">
                <a16:creationId xmlns:a16="http://schemas.microsoft.com/office/drawing/2014/main" id="{2130ADC9-6BCE-C347-A85C-1B530A34CAAD}"/>
              </a:ext>
            </a:extLst>
          </p:cNvPr>
          <p:cNvSpPr/>
          <p:nvPr/>
        </p:nvSpPr>
        <p:spPr>
          <a:xfrm>
            <a:off x="849086" y="3900196"/>
            <a:ext cx="597159" cy="20527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387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2091" y="2104878"/>
            <a:ext cx="7200900" cy="2686050"/>
          </a:xfrm>
        </p:spPr>
        <p:txBody>
          <a:bodyPr/>
          <a:lstStyle/>
          <a:p>
            <a:r>
              <a:rPr lang="en-US" dirty="0"/>
              <a:t>Announcements</a:t>
            </a:r>
          </a:p>
          <a:p>
            <a:r>
              <a:rPr lang="en-US" dirty="0"/>
              <a:t>Public Comment</a:t>
            </a:r>
          </a:p>
          <a:p>
            <a:r>
              <a:rPr lang="en-US" dirty="0"/>
              <a:t>Adjournment</a:t>
            </a:r>
          </a:p>
          <a:p>
            <a:endParaRPr lang="en-US" dirty="0"/>
          </a:p>
        </p:txBody>
      </p:sp>
      <p:pic>
        <p:nvPicPr>
          <p:cNvPr id="4" name="Picture 3"/>
          <p:cNvPicPr>
            <a:picLocks noChangeAspect="1"/>
          </p:cNvPicPr>
          <p:nvPr/>
        </p:nvPicPr>
        <p:blipFill>
          <a:blip r:embed="rId2"/>
          <a:stretch>
            <a:fillRect/>
          </a:stretch>
        </p:blipFill>
        <p:spPr>
          <a:xfrm rot="1610767">
            <a:off x="4072140" y="926987"/>
            <a:ext cx="4384988" cy="3072425"/>
          </a:xfrm>
          <a:prstGeom prst="rect">
            <a:avLst/>
          </a:prstGeom>
        </p:spPr>
      </p:pic>
    </p:spTree>
    <p:extLst>
      <p:ext uri="{BB962C8B-B14F-4D97-AF65-F5344CB8AC3E}">
        <p14:creationId xmlns:p14="http://schemas.microsoft.com/office/powerpoint/2010/main" val="2641050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t>
            </a:r>
            <a:r>
              <a:rPr lang="en-US"/>
              <a:t>Comment Format</a:t>
            </a:r>
            <a:endParaRPr lang="en-US" b="1" dirty="0">
              <a:solidFill>
                <a:srgbClr val="FF0000"/>
              </a:solidFill>
            </a:endParaRPr>
          </a:p>
        </p:txBody>
      </p:sp>
      <p:sp>
        <p:nvSpPr>
          <p:cNvPr id="3" name="Text Placeholder 2"/>
          <p:cNvSpPr>
            <a:spLocks noGrp="1"/>
          </p:cNvSpPr>
          <p:nvPr>
            <p:ph type="body" idx="1"/>
          </p:nvPr>
        </p:nvSpPr>
        <p:spPr>
          <a:xfrm>
            <a:off x="1199774" y="1424764"/>
            <a:ext cx="7380699" cy="3060937"/>
          </a:xfrm>
        </p:spPr>
        <p:txBody>
          <a:bodyPr/>
          <a:lstStyle/>
          <a:p>
            <a:pPr marL="76198" indent="0" algn="ctr">
              <a:buNone/>
            </a:pPr>
            <a:r>
              <a:rPr lang="en-US" sz="1400" b="1" dirty="0"/>
              <a:t>Sylvan Hills Middle School's GO Team welcomes input from students, staff, parents and community members during designated meetings.  This includes an opportunity for public comment at the end of the meeting not to exceed 20 minutes.  To register for an opportunity to speak, please adhere to the following: </a:t>
            </a:r>
          </a:p>
          <a:p>
            <a:pPr marL="76198" indent="0" algn="ctr">
              <a:buNone/>
            </a:pPr>
            <a:endParaRPr lang="en-US" sz="1400" b="1" dirty="0"/>
          </a:p>
          <a:p>
            <a:pPr marL="76198" indent="0">
              <a:buNone/>
            </a:pPr>
            <a:r>
              <a:rPr lang="en-US" sz="1400" dirty="0"/>
              <a:t>1.  Register at the sign-up table (google form will be available for virtual meetings) no later than 30 minutes prior to the Go Team meeting dates. </a:t>
            </a:r>
          </a:p>
          <a:p>
            <a:pPr marL="76198" indent="0">
              <a:buNone/>
            </a:pPr>
            <a:r>
              <a:rPr lang="en-US" sz="1400" dirty="0"/>
              <a:t>2.  Please include your name, email address, and topic.  </a:t>
            </a:r>
          </a:p>
          <a:p>
            <a:pPr marL="76198" indent="0">
              <a:buNone/>
            </a:pPr>
            <a:r>
              <a:rPr lang="en-US" sz="1400" dirty="0"/>
              <a:t>3.  Community members signing up to speak will be given two (2) minutes. </a:t>
            </a:r>
          </a:p>
          <a:p>
            <a:pPr marL="76198" indent="0">
              <a:buNone/>
            </a:pPr>
            <a:r>
              <a:rPr lang="en-US" sz="1400" dirty="0"/>
              <a:t>4.  The Go Team cannot take public comment on personnel issues. </a:t>
            </a:r>
          </a:p>
          <a:p>
            <a:endParaRPr lang="en-US" dirty="0"/>
          </a:p>
        </p:txBody>
      </p:sp>
      <p:sp>
        <p:nvSpPr>
          <p:cNvPr id="4" name="Slide Number Placeholder 3"/>
          <p:cNvSpPr>
            <a:spLocks noGrp="1"/>
          </p:cNvSpPr>
          <p:nvPr>
            <p:ph type="sldNum" idx="12"/>
          </p:nvPr>
        </p:nvSpPr>
        <p:spPr/>
        <p:txBody>
          <a:bodyPr/>
          <a:lstStyle/>
          <a:p>
            <a:pPr defTabSz="914378"/>
            <a:fld id="{00000000-1234-1234-1234-123412341234}" type="slidenum">
              <a:rPr lang="en" kern="0">
                <a:solidFill>
                  <a:srgbClr val="FFAD1D"/>
                </a:solidFill>
              </a:rPr>
              <a:pPr defTabSz="914378"/>
              <a:t>26</a:t>
            </a:fld>
            <a:endParaRPr lang="en" kern="0">
              <a:solidFill>
                <a:srgbClr val="FFAD1D"/>
              </a:solidFill>
            </a:endParaRPr>
          </a:p>
        </p:txBody>
      </p:sp>
    </p:spTree>
    <p:extLst>
      <p:ext uri="{BB962C8B-B14F-4D97-AF65-F5344CB8AC3E}">
        <p14:creationId xmlns:p14="http://schemas.microsoft.com/office/powerpoint/2010/main" val="152108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B4DC014-5EDD-824D-AA82-C85C36C673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373" y="406400"/>
            <a:ext cx="3647975" cy="4737100"/>
          </a:xfrm>
        </p:spPr>
      </p:pic>
      <p:sp>
        <p:nvSpPr>
          <p:cNvPr id="9" name="Rectangle 8">
            <a:extLst>
              <a:ext uri="{FF2B5EF4-FFF2-40B4-BE49-F238E27FC236}">
                <a16:creationId xmlns:a16="http://schemas.microsoft.com/office/drawing/2014/main" id="{D71BD50A-825B-5441-B4A0-8C2F5C459A0E}"/>
              </a:ext>
            </a:extLst>
          </p:cNvPr>
          <p:cNvSpPr/>
          <p:nvPr/>
        </p:nvSpPr>
        <p:spPr>
          <a:xfrm>
            <a:off x="4063561" y="60152"/>
            <a:ext cx="4293483" cy="692497"/>
          </a:xfrm>
          <a:prstGeom prst="rect">
            <a:avLst/>
          </a:prstGeom>
          <a:noFill/>
        </p:spPr>
        <p:txBody>
          <a:bodyPr wrap="none" lIns="68580" tIns="34290" rIns="68580" bIns="34290">
            <a:spAutoFit/>
          </a:bodyPr>
          <a:lstStyle/>
          <a:p>
            <a:pPr algn="ctr"/>
            <a:r>
              <a:rPr lang="en-US" sz="4050" b="1" dirty="0">
                <a:ln w="10160">
                  <a:solidFill>
                    <a:schemeClr val="accent1"/>
                  </a:solidFill>
                  <a:prstDash val="solid"/>
                </a:ln>
                <a:solidFill>
                  <a:schemeClr val="tx1"/>
                </a:solidFill>
                <a:effectLst>
                  <a:outerShdw blurRad="38100" dist="22860" dir="5400000" algn="tl" rotWithShape="0">
                    <a:srgbClr val="000000">
                      <a:alpha val="30000"/>
                    </a:srgbClr>
                  </a:outerShdw>
                </a:effectLst>
              </a:rPr>
              <a:t>Let’s commit to: </a:t>
            </a:r>
          </a:p>
        </p:txBody>
      </p:sp>
      <p:sp>
        <p:nvSpPr>
          <p:cNvPr id="4" name="TextBox 3">
            <a:extLst>
              <a:ext uri="{FF2B5EF4-FFF2-40B4-BE49-F238E27FC236}">
                <a16:creationId xmlns:a16="http://schemas.microsoft.com/office/drawing/2014/main" id="{D139DA92-2CE4-B141-8857-F198B5DFC819}"/>
              </a:ext>
            </a:extLst>
          </p:cNvPr>
          <p:cNvSpPr txBox="1"/>
          <p:nvPr/>
        </p:nvSpPr>
        <p:spPr>
          <a:xfrm>
            <a:off x="3311912" y="910665"/>
            <a:ext cx="5633275" cy="4152419"/>
          </a:xfrm>
          <a:prstGeom prst="rect">
            <a:avLst/>
          </a:prstGeom>
          <a:noFill/>
        </p:spPr>
        <p:txBody>
          <a:bodyPr wrap="square" rtlCol="0">
            <a:spAutoFit/>
          </a:bodyPr>
          <a:lstStyle/>
          <a:p>
            <a:pPr marL="228600" lvl="0" indent="-228600">
              <a:lnSpc>
                <a:spcPct val="110000"/>
              </a:lnSpc>
              <a:buSzPts val="2400"/>
              <a:buChar char="•"/>
            </a:pPr>
            <a:r>
              <a:rPr lang="en-US" sz="1600" dirty="0"/>
              <a:t>Wearing masks and socially distancing</a:t>
            </a:r>
          </a:p>
          <a:p>
            <a:pPr marL="228600" lvl="0" indent="-228600">
              <a:lnSpc>
                <a:spcPct val="110000"/>
              </a:lnSpc>
              <a:buSzPts val="2400"/>
              <a:buChar char="•"/>
            </a:pPr>
            <a:r>
              <a:rPr lang="en-US" sz="1600" dirty="0"/>
              <a:t>Being present and engaging meaningfully so that we can learn from each other (i.e. Cameras on)</a:t>
            </a:r>
          </a:p>
          <a:p>
            <a:pPr marL="228600" indent="-228600">
              <a:lnSpc>
                <a:spcPct val="110000"/>
              </a:lnSpc>
              <a:spcBef>
                <a:spcPts val="700"/>
              </a:spcBef>
              <a:buSzPts val="2400"/>
              <a:buFontTx/>
              <a:buChar char="•"/>
            </a:pPr>
            <a:r>
              <a:rPr lang="en-US" sz="1600" dirty="0"/>
              <a:t>Refrain from using electronic devices unless required to engage in the work</a:t>
            </a:r>
          </a:p>
          <a:p>
            <a:pPr marL="228600" indent="-228600">
              <a:lnSpc>
                <a:spcPct val="110000"/>
              </a:lnSpc>
              <a:spcBef>
                <a:spcPts val="700"/>
              </a:spcBef>
              <a:buSzPts val="2400"/>
              <a:buFontTx/>
              <a:buChar char="•"/>
            </a:pPr>
            <a:r>
              <a:rPr lang="en-US" sz="1600" dirty="0"/>
              <a:t>Muting your microphone (</a:t>
            </a:r>
            <a:r>
              <a:rPr lang="en-US" sz="1600" b="1" dirty="0"/>
              <a:t>VIRTUAL</a:t>
            </a:r>
            <a:r>
              <a:rPr lang="en-US" sz="1600" dirty="0"/>
              <a:t>) and </a:t>
            </a:r>
            <a:r>
              <a:rPr lang="en-US" sz="1600" i="1" dirty="0"/>
              <a:t>minimizing</a:t>
            </a:r>
            <a:r>
              <a:rPr lang="en-US" sz="1600" dirty="0"/>
              <a:t> extraneous conversations</a:t>
            </a:r>
          </a:p>
          <a:p>
            <a:pPr marL="228600" indent="-228600">
              <a:lnSpc>
                <a:spcPct val="110000"/>
              </a:lnSpc>
              <a:spcBef>
                <a:spcPts val="700"/>
              </a:spcBef>
              <a:buSzPts val="2400"/>
              <a:buFontTx/>
              <a:buChar char="•"/>
            </a:pPr>
            <a:r>
              <a:rPr lang="en-US" sz="1600" dirty="0"/>
              <a:t>Assuming good will</a:t>
            </a:r>
          </a:p>
          <a:p>
            <a:pPr marL="228600" lvl="0" indent="-228600">
              <a:lnSpc>
                <a:spcPct val="110000"/>
              </a:lnSpc>
              <a:spcBef>
                <a:spcPts val="700"/>
              </a:spcBef>
              <a:buSzPts val="2400"/>
              <a:buChar char="•"/>
            </a:pPr>
            <a:r>
              <a:rPr lang="en-US" sz="1600" dirty="0"/>
              <a:t>Allowing all voices of the team to be heard</a:t>
            </a:r>
          </a:p>
          <a:p>
            <a:pPr marL="228600" lvl="0" indent="-228600">
              <a:lnSpc>
                <a:spcPct val="110000"/>
              </a:lnSpc>
              <a:spcBef>
                <a:spcPts val="700"/>
              </a:spcBef>
              <a:buSzPts val="2400"/>
              <a:buChar char="•"/>
            </a:pPr>
            <a:r>
              <a:rPr lang="en-US" sz="1600" dirty="0"/>
              <a:t>Focusing on the day’s content</a:t>
            </a:r>
          </a:p>
          <a:p>
            <a:pPr marL="228600" lvl="0" indent="-228600">
              <a:lnSpc>
                <a:spcPct val="110000"/>
              </a:lnSpc>
              <a:spcBef>
                <a:spcPts val="700"/>
              </a:spcBef>
              <a:buSzPts val="2400"/>
              <a:buChar char="•"/>
            </a:pPr>
            <a:r>
              <a:rPr lang="en-US" sz="1600" dirty="0"/>
              <a:t>Starting and ending on time</a:t>
            </a:r>
          </a:p>
          <a:p>
            <a:pPr marL="228600" lvl="0" indent="-228600">
              <a:lnSpc>
                <a:spcPct val="110000"/>
              </a:lnSpc>
              <a:spcBef>
                <a:spcPts val="700"/>
              </a:spcBef>
              <a:buSzPts val="2400"/>
              <a:buChar char="•"/>
            </a:pPr>
            <a:r>
              <a:rPr lang="en-US" sz="1600" dirty="0"/>
              <a:t>Being gracious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9638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B0FBFB-EECD-BC49-B3EC-81FD66424E6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
        <p:nvSpPr>
          <p:cNvPr id="6" name="Rectangle 5">
            <a:extLst>
              <a:ext uri="{FF2B5EF4-FFF2-40B4-BE49-F238E27FC236}">
                <a16:creationId xmlns:a16="http://schemas.microsoft.com/office/drawing/2014/main" id="{B5F464A7-C136-8C4A-9F54-323080A66001}"/>
              </a:ext>
            </a:extLst>
          </p:cNvPr>
          <p:cNvSpPr/>
          <p:nvPr/>
        </p:nvSpPr>
        <p:spPr>
          <a:xfrm>
            <a:off x="1206512" y="638124"/>
            <a:ext cx="6931706" cy="707886"/>
          </a:xfrm>
          <a:prstGeom prst="rect">
            <a:avLst/>
          </a:prstGeom>
          <a:noFill/>
        </p:spPr>
        <p:txBody>
          <a:bodyPr wrap="none" lIns="91440" tIns="45720" rIns="91440" bIns="45720">
            <a:spAutoFit/>
          </a:bodyPr>
          <a:lstStyle/>
          <a:p>
            <a:pPr algn="ct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GO TEAM MEMBERS 20-21</a:t>
            </a:r>
          </a:p>
        </p:txBody>
      </p:sp>
      <p:graphicFrame>
        <p:nvGraphicFramePr>
          <p:cNvPr id="7" name="Table 6">
            <a:extLst>
              <a:ext uri="{FF2B5EF4-FFF2-40B4-BE49-F238E27FC236}">
                <a16:creationId xmlns:a16="http://schemas.microsoft.com/office/drawing/2014/main" id="{35694EC2-747C-C04B-BB6B-468EFA46DA46}"/>
              </a:ext>
            </a:extLst>
          </p:cNvPr>
          <p:cNvGraphicFramePr>
            <a:graphicFrameLocks noGrp="1"/>
          </p:cNvGraphicFramePr>
          <p:nvPr>
            <p:extLst>
              <p:ext uri="{D42A27DB-BD31-4B8C-83A1-F6EECF244321}">
                <p14:modId xmlns:p14="http://schemas.microsoft.com/office/powerpoint/2010/main" val="2211536296"/>
              </p:ext>
            </p:extLst>
          </p:nvPr>
        </p:nvGraphicFramePr>
        <p:xfrm>
          <a:off x="1738775" y="1435100"/>
          <a:ext cx="6096000" cy="3360170"/>
        </p:xfrm>
        <a:graphic>
          <a:graphicData uri="http://schemas.openxmlformats.org/drawingml/2006/table">
            <a:tbl>
              <a:tblPr firstRow="1" bandRow="1">
                <a:tableStyleId>{1EB73AC1-4EBC-408D-A6F8-25C16E4FFF62}</a:tableStyleId>
              </a:tblPr>
              <a:tblGrid>
                <a:gridCol w="3048000">
                  <a:extLst>
                    <a:ext uri="{9D8B030D-6E8A-4147-A177-3AD203B41FA5}">
                      <a16:colId xmlns:a16="http://schemas.microsoft.com/office/drawing/2014/main" val="868217347"/>
                    </a:ext>
                  </a:extLst>
                </a:gridCol>
                <a:gridCol w="3048000">
                  <a:extLst>
                    <a:ext uri="{9D8B030D-6E8A-4147-A177-3AD203B41FA5}">
                      <a16:colId xmlns:a16="http://schemas.microsoft.com/office/drawing/2014/main" val="4274735305"/>
                    </a:ext>
                  </a:extLst>
                </a:gridCol>
              </a:tblGrid>
              <a:tr h="305470">
                <a:tc>
                  <a:txBody>
                    <a:bodyPr/>
                    <a:lstStyle/>
                    <a:p>
                      <a:pPr algn="ctr"/>
                      <a:r>
                        <a:rPr lang="en-US" b="1" dirty="0"/>
                        <a:t>NAME</a:t>
                      </a:r>
                    </a:p>
                  </a:txBody>
                  <a:tcPr>
                    <a:solidFill>
                      <a:srgbClr val="FFC000"/>
                    </a:solidFill>
                  </a:tcPr>
                </a:tc>
                <a:tc>
                  <a:txBody>
                    <a:bodyPr/>
                    <a:lstStyle/>
                    <a:p>
                      <a:pPr algn="ctr"/>
                      <a:r>
                        <a:rPr lang="en-US" b="1" dirty="0"/>
                        <a:t>ROLE</a:t>
                      </a:r>
                    </a:p>
                  </a:txBody>
                  <a:tcPr>
                    <a:solidFill>
                      <a:srgbClr val="FFC000"/>
                    </a:solidFill>
                  </a:tcPr>
                </a:tc>
                <a:extLst>
                  <a:ext uri="{0D108BD9-81ED-4DB2-BD59-A6C34878D82A}">
                    <a16:rowId xmlns:a16="http://schemas.microsoft.com/office/drawing/2014/main" val="2960972244"/>
                  </a:ext>
                </a:extLst>
              </a:tr>
              <a:tr h="305470">
                <a:tc>
                  <a:txBody>
                    <a:bodyPr/>
                    <a:lstStyle/>
                    <a:p>
                      <a:pPr algn="ctr"/>
                      <a:r>
                        <a:rPr lang="en-US" dirty="0"/>
                        <a:t>Ms. Monica Blasingame</a:t>
                      </a:r>
                    </a:p>
                  </a:txBody>
                  <a:tcPr/>
                </a:tc>
                <a:tc>
                  <a:txBody>
                    <a:bodyPr/>
                    <a:lstStyle/>
                    <a:p>
                      <a:pPr algn="ctr"/>
                      <a:r>
                        <a:rPr lang="en-US" dirty="0"/>
                        <a:t>Principal</a:t>
                      </a:r>
                    </a:p>
                  </a:txBody>
                  <a:tcPr/>
                </a:tc>
                <a:extLst>
                  <a:ext uri="{0D108BD9-81ED-4DB2-BD59-A6C34878D82A}">
                    <a16:rowId xmlns:a16="http://schemas.microsoft.com/office/drawing/2014/main" val="3539644995"/>
                  </a:ext>
                </a:extLst>
              </a:tr>
              <a:tr h="305470">
                <a:tc>
                  <a:txBody>
                    <a:bodyPr/>
                    <a:lstStyle/>
                    <a:p>
                      <a:pPr algn="ctr"/>
                      <a:r>
                        <a:rPr lang="en-US" dirty="0"/>
                        <a:t>Ms. Jessica Bracey</a:t>
                      </a:r>
                    </a:p>
                  </a:txBody>
                  <a:tcPr/>
                </a:tc>
                <a:tc>
                  <a:txBody>
                    <a:bodyPr/>
                    <a:lstStyle/>
                    <a:p>
                      <a:pPr algn="ctr"/>
                      <a:r>
                        <a:rPr lang="en-US" dirty="0"/>
                        <a:t>Parent</a:t>
                      </a:r>
                    </a:p>
                  </a:txBody>
                  <a:tcPr/>
                </a:tc>
                <a:extLst>
                  <a:ext uri="{0D108BD9-81ED-4DB2-BD59-A6C34878D82A}">
                    <a16:rowId xmlns:a16="http://schemas.microsoft.com/office/drawing/2014/main" val="3314042721"/>
                  </a:ext>
                </a:extLst>
              </a:tr>
              <a:tr h="305470">
                <a:tc>
                  <a:txBody>
                    <a:bodyPr/>
                    <a:lstStyle/>
                    <a:p>
                      <a:pPr algn="ctr"/>
                      <a:r>
                        <a:rPr lang="en-US" dirty="0"/>
                        <a:t>Ms. Queen Rosa Harden-Green</a:t>
                      </a:r>
                    </a:p>
                  </a:txBody>
                  <a:tcPr/>
                </a:tc>
                <a:tc>
                  <a:txBody>
                    <a:bodyPr/>
                    <a:lstStyle/>
                    <a:p>
                      <a:pPr algn="ctr"/>
                      <a:r>
                        <a:rPr lang="en-US" dirty="0"/>
                        <a:t>Parent</a:t>
                      </a:r>
                    </a:p>
                  </a:txBody>
                  <a:tcPr/>
                </a:tc>
                <a:extLst>
                  <a:ext uri="{0D108BD9-81ED-4DB2-BD59-A6C34878D82A}">
                    <a16:rowId xmlns:a16="http://schemas.microsoft.com/office/drawing/2014/main" val="120257173"/>
                  </a:ext>
                </a:extLst>
              </a:tr>
              <a:tr h="305470">
                <a:tc>
                  <a:txBody>
                    <a:bodyPr/>
                    <a:lstStyle/>
                    <a:p>
                      <a:pPr algn="ctr"/>
                      <a:r>
                        <a:rPr lang="en-US" dirty="0"/>
                        <a:t>Mr. Mark Gresham</a:t>
                      </a:r>
                    </a:p>
                  </a:txBody>
                  <a:tcPr/>
                </a:tc>
                <a:tc>
                  <a:txBody>
                    <a:bodyPr/>
                    <a:lstStyle/>
                    <a:p>
                      <a:pPr algn="ctr"/>
                      <a:r>
                        <a:rPr lang="en-US" dirty="0"/>
                        <a:t>Parent</a:t>
                      </a:r>
                    </a:p>
                  </a:txBody>
                  <a:tcPr/>
                </a:tc>
                <a:extLst>
                  <a:ext uri="{0D108BD9-81ED-4DB2-BD59-A6C34878D82A}">
                    <a16:rowId xmlns:a16="http://schemas.microsoft.com/office/drawing/2014/main" val="3739647218"/>
                  </a:ext>
                </a:extLst>
              </a:tr>
              <a:tr h="305470">
                <a:tc>
                  <a:txBody>
                    <a:bodyPr/>
                    <a:lstStyle/>
                    <a:p>
                      <a:pPr algn="ctr"/>
                      <a:r>
                        <a:rPr lang="en-US" dirty="0"/>
                        <a:t>Ms. Sade Miller</a:t>
                      </a:r>
                    </a:p>
                  </a:txBody>
                  <a:tcPr/>
                </a:tc>
                <a:tc>
                  <a:txBody>
                    <a:bodyPr/>
                    <a:lstStyle/>
                    <a:p>
                      <a:pPr algn="ctr"/>
                      <a:r>
                        <a:rPr lang="en-US" dirty="0"/>
                        <a:t>Staff</a:t>
                      </a:r>
                    </a:p>
                  </a:txBody>
                  <a:tcPr/>
                </a:tc>
                <a:extLst>
                  <a:ext uri="{0D108BD9-81ED-4DB2-BD59-A6C34878D82A}">
                    <a16:rowId xmlns:a16="http://schemas.microsoft.com/office/drawing/2014/main" val="3011988033"/>
                  </a:ext>
                </a:extLst>
              </a:tr>
              <a:tr h="305470">
                <a:tc>
                  <a:txBody>
                    <a:bodyPr/>
                    <a:lstStyle/>
                    <a:p>
                      <a:pPr algn="ctr"/>
                      <a:r>
                        <a:rPr lang="en-US" dirty="0"/>
                        <a:t>Mr. Derwin Purnell</a:t>
                      </a:r>
                    </a:p>
                  </a:txBody>
                  <a:tcPr/>
                </a:tc>
                <a:tc>
                  <a:txBody>
                    <a:bodyPr/>
                    <a:lstStyle/>
                    <a:p>
                      <a:pPr algn="ctr"/>
                      <a:r>
                        <a:rPr lang="en-US" dirty="0"/>
                        <a:t>Staff</a:t>
                      </a:r>
                    </a:p>
                  </a:txBody>
                  <a:tcPr/>
                </a:tc>
                <a:extLst>
                  <a:ext uri="{0D108BD9-81ED-4DB2-BD59-A6C34878D82A}">
                    <a16:rowId xmlns:a16="http://schemas.microsoft.com/office/drawing/2014/main" val="474040363"/>
                  </a:ext>
                </a:extLst>
              </a:tr>
              <a:tr h="305470">
                <a:tc>
                  <a:txBody>
                    <a:bodyPr/>
                    <a:lstStyle/>
                    <a:p>
                      <a:pPr algn="ctr"/>
                      <a:r>
                        <a:rPr lang="en-US" dirty="0"/>
                        <a:t>Ms. </a:t>
                      </a:r>
                      <a:r>
                        <a:rPr lang="en-US" dirty="0" err="1"/>
                        <a:t>Sonjyia</a:t>
                      </a:r>
                      <a:r>
                        <a:rPr lang="en-US" dirty="0"/>
                        <a:t> Bryant</a:t>
                      </a:r>
                    </a:p>
                  </a:txBody>
                  <a:tcPr/>
                </a:tc>
                <a:tc>
                  <a:txBody>
                    <a:bodyPr/>
                    <a:lstStyle/>
                    <a:p>
                      <a:pPr algn="ctr"/>
                      <a:r>
                        <a:rPr lang="en-US" dirty="0"/>
                        <a:t>Staff</a:t>
                      </a:r>
                    </a:p>
                  </a:txBody>
                  <a:tcPr/>
                </a:tc>
                <a:extLst>
                  <a:ext uri="{0D108BD9-81ED-4DB2-BD59-A6C34878D82A}">
                    <a16:rowId xmlns:a16="http://schemas.microsoft.com/office/drawing/2014/main" val="394621731"/>
                  </a:ext>
                </a:extLst>
              </a:tr>
              <a:tr h="305470">
                <a:tc>
                  <a:txBody>
                    <a:bodyPr/>
                    <a:lstStyle/>
                    <a:p>
                      <a:pPr algn="ctr"/>
                      <a:r>
                        <a:rPr lang="en-US" b="0" dirty="0">
                          <a:solidFill>
                            <a:schemeClr val="tx1"/>
                          </a:solidFill>
                        </a:rPr>
                        <a:t>Ms. Keisha Mackey</a:t>
                      </a:r>
                    </a:p>
                  </a:txBody>
                  <a:tcPr/>
                </a:tc>
                <a:tc>
                  <a:txBody>
                    <a:bodyPr/>
                    <a:lstStyle/>
                    <a:p>
                      <a:pPr algn="ctr"/>
                      <a:r>
                        <a:rPr lang="en-US" dirty="0"/>
                        <a:t>Community Member</a:t>
                      </a:r>
                    </a:p>
                  </a:txBody>
                  <a:tcPr/>
                </a:tc>
                <a:extLst>
                  <a:ext uri="{0D108BD9-81ED-4DB2-BD59-A6C34878D82A}">
                    <a16:rowId xmlns:a16="http://schemas.microsoft.com/office/drawing/2014/main" val="2893067022"/>
                  </a:ext>
                </a:extLst>
              </a:tr>
              <a:tr h="305470">
                <a:tc>
                  <a:txBody>
                    <a:bodyPr/>
                    <a:lstStyle/>
                    <a:p>
                      <a:pPr algn="ctr"/>
                      <a:r>
                        <a:rPr lang="en-US" b="0" dirty="0" err="1">
                          <a:solidFill>
                            <a:schemeClr val="tx1"/>
                          </a:solidFill>
                        </a:rPr>
                        <a:t>LaSandra</a:t>
                      </a:r>
                      <a:r>
                        <a:rPr lang="en-US" b="0" dirty="0">
                          <a:solidFill>
                            <a:schemeClr val="tx1"/>
                          </a:solidFill>
                        </a:rPr>
                        <a:t> Brown</a:t>
                      </a:r>
                    </a:p>
                  </a:txBody>
                  <a:tcPr/>
                </a:tc>
                <a:tc>
                  <a:txBody>
                    <a:bodyPr/>
                    <a:lstStyle/>
                    <a:p>
                      <a:pPr algn="ctr"/>
                      <a:r>
                        <a:rPr lang="en-US" dirty="0"/>
                        <a:t>Community Member</a:t>
                      </a:r>
                    </a:p>
                  </a:txBody>
                  <a:tcPr/>
                </a:tc>
                <a:extLst>
                  <a:ext uri="{0D108BD9-81ED-4DB2-BD59-A6C34878D82A}">
                    <a16:rowId xmlns:a16="http://schemas.microsoft.com/office/drawing/2014/main" val="507947234"/>
                  </a:ext>
                </a:extLst>
              </a:tr>
              <a:tr h="305470">
                <a:tc>
                  <a:txBody>
                    <a:bodyPr/>
                    <a:lstStyle/>
                    <a:p>
                      <a:pPr algn="ctr"/>
                      <a:r>
                        <a:rPr lang="en-US" b="0" dirty="0">
                          <a:solidFill>
                            <a:schemeClr val="tx1"/>
                          </a:solidFill>
                        </a:rPr>
                        <a:t>Ms. Johna Rhooms</a:t>
                      </a:r>
                    </a:p>
                  </a:txBody>
                  <a:tcPr/>
                </a:tc>
                <a:tc>
                  <a:txBody>
                    <a:bodyPr/>
                    <a:lstStyle/>
                    <a:p>
                      <a:pPr algn="ctr"/>
                      <a:r>
                        <a:rPr lang="en-US" dirty="0"/>
                        <a:t>Swing Seat</a:t>
                      </a:r>
                    </a:p>
                  </a:txBody>
                  <a:tcPr/>
                </a:tc>
                <a:extLst>
                  <a:ext uri="{0D108BD9-81ED-4DB2-BD59-A6C34878D82A}">
                    <a16:rowId xmlns:a16="http://schemas.microsoft.com/office/drawing/2014/main" val="269052802"/>
                  </a:ext>
                </a:extLst>
              </a:tr>
            </a:tbl>
          </a:graphicData>
        </a:graphic>
      </p:graphicFrame>
    </p:spTree>
    <p:extLst>
      <p:ext uri="{BB962C8B-B14F-4D97-AF65-F5344CB8AC3E}">
        <p14:creationId xmlns:p14="http://schemas.microsoft.com/office/powerpoint/2010/main" val="417588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b="1" dirty="0"/>
              <a:t>Action Items</a:t>
            </a:r>
            <a:endParaRPr sz="3600" b="1" dirty="0"/>
          </a:p>
        </p:txBody>
      </p:sp>
      <p:sp>
        <p:nvSpPr>
          <p:cNvPr id="523" name="Google Shape;523;p14"/>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200" b="1" dirty="0"/>
              <a:t>.</a:t>
            </a:r>
            <a:endParaRPr dirty="0"/>
          </a:p>
        </p:txBody>
      </p:sp>
      <p:sp>
        <p:nvSpPr>
          <p:cNvPr id="522" name="Google Shape;522;p14"/>
          <p:cNvSpPr txBox="1">
            <a:spLocks noGrp="1"/>
          </p:cNvSpPr>
          <p:nvPr>
            <p:ph type="body" idx="2"/>
          </p:nvPr>
        </p:nvSpPr>
        <p:spPr>
          <a:xfrm>
            <a:off x="3822143" y="1882596"/>
            <a:ext cx="5101140" cy="2466354"/>
          </a:xfrm>
          <a:prstGeom prst="rect">
            <a:avLst/>
          </a:prstGeom>
        </p:spPr>
        <p:txBody>
          <a:bodyPr spcFirstLastPara="1" wrap="square" lIns="0" tIns="0" rIns="0" bIns="0" anchor="t" anchorCtr="0">
            <a:noAutofit/>
          </a:bodyPr>
          <a:lstStyle/>
          <a:p>
            <a:pPr lvl="1">
              <a:buFont typeface="Wingdings" pitchFamily="2" charset="2"/>
              <a:buChar char="ü"/>
            </a:pPr>
            <a:r>
              <a:rPr lang="en-US" sz="2400" dirty="0">
                <a:solidFill>
                  <a:schemeClr val="tx1"/>
                </a:solidFill>
              </a:rPr>
              <a:t>Approval of Agenda</a:t>
            </a:r>
          </a:p>
          <a:p>
            <a:pPr lvl="1">
              <a:buFont typeface="Wingdings" pitchFamily="2" charset="2"/>
              <a:buChar char="ü"/>
            </a:pPr>
            <a:r>
              <a:rPr lang="en-US" sz="2400" dirty="0">
                <a:solidFill>
                  <a:schemeClr val="tx1"/>
                </a:solidFill>
              </a:rPr>
              <a:t>Approval of Previous Minutes</a:t>
            </a:r>
          </a:p>
          <a:p>
            <a:pPr marL="558800" lvl="1" indent="0">
              <a:buNone/>
            </a:pPr>
            <a:endParaRPr lang="en-US" dirty="0">
              <a:solidFill>
                <a:srgbClr val="FF0000"/>
              </a:solidFill>
            </a:endParaRPr>
          </a:p>
          <a:p>
            <a:pPr marL="0" lvl="0" indent="0" algn="l" rtl="0">
              <a:spcBef>
                <a:spcPts val="600"/>
              </a:spcBef>
              <a:spcAft>
                <a:spcPts val="0"/>
              </a:spcAft>
              <a:buClr>
                <a:schemeClr val="dk1"/>
              </a:buClr>
              <a:buSzPts val="1100"/>
              <a:buFont typeface="Arial"/>
              <a:buNone/>
            </a:pPr>
            <a:endParaRPr sz="1200" b="1" dirty="0"/>
          </a:p>
        </p:txBody>
      </p:sp>
      <p:sp>
        <p:nvSpPr>
          <p:cNvPr id="525" name="Google Shape;52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dirty="0"/>
          </a:p>
        </p:txBody>
      </p:sp>
      <p:pic>
        <p:nvPicPr>
          <p:cNvPr id="8" name="Picture 7">
            <a:extLst>
              <a:ext uri="{FF2B5EF4-FFF2-40B4-BE49-F238E27FC236}">
                <a16:creationId xmlns:a16="http://schemas.microsoft.com/office/drawing/2014/main" id="{6E33251A-27CB-9F44-8289-B5CDE901C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282" y="2515110"/>
            <a:ext cx="2115640" cy="2115640"/>
          </a:xfrm>
          <a:prstGeom prst="rect">
            <a:avLst/>
          </a:prstGeom>
        </p:spPr>
      </p:pic>
      <p:sp>
        <p:nvSpPr>
          <p:cNvPr id="9" name="Rectangle 8">
            <a:extLst>
              <a:ext uri="{FF2B5EF4-FFF2-40B4-BE49-F238E27FC236}">
                <a16:creationId xmlns:a16="http://schemas.microsoft.com/office/drawing/2014/main" id="{33A556F6-D7D1-6A42-BC37-533B00E5951C}"/>
              </a:ext>
            </a:extLst>
          </p:cNvPr>
          <p:cNvSpPr/>
          <p:nvPr/>
        </p:nvSpPr>
        <p:spPr>
          <a:xfrm rot="20470582">
            <a:off x="-89131" y="1732272"/>
            <a:ext cx="4271769"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Action Items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1383833">
            <a:off x="4244292" y="417085"/>
            <a:ext cx="5339055" cy="2947734"/>
          </a:xfrm>
          <a:prstGeom prst="rect">
            <a:avLst/>
          </a:prstGeom>
        </p:spPr>
      </p:pic>
      <p:sp>
        <p:nvSpPr>
          <p:cNvPr id="597" name="Google Shape;597;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6</a:t>
            </a:fld>
            <a:endParaRPr dirty="0">
              <a:solidFill>
                <a:schemeClr val="lt1"/>
              </a:solidFill>
            </a:endParaRPr>
          </a:p>
        </p:txBody>
      </p:sp>
      <p:pic>
        <p:nvPicPr>
          <p:cNvPr id="2" name="Picture 1"/>
          <p:cNvPicPr>
            <a:picLocks noChangeAspect="1"/>
          </p:cNvPicPr>
          <p:nvPr/>
        </p:nvPicPr>
        <p:blipFill>
          <a:blip r:embed="rId4"/>
          <a:stretch>
            <a:fillRect/>
          </a:stretch>
        </p:blipFill>
        <p:spPr>
          <a:xfrm>
            <a:off x="294290" y="252248"/>
            <a:ext cx="4508938" cy="43700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CEBB-BBAD-9F44-BDFB-D08F694644F5}"/>
              </a:ext>
            </a:extLst>
          </p:cNvPr>
          <p:cNvSpPr>
            <a:spLocks noGrp="1"/>
          </p:cNvSpPr>
          <p:nvPr>
            <p:ph type="title"/>
          </p:nvPr>
        </p:nvSpPr>
        <p:spPr>
          <a:xfrm rot="20773592">
            <a:off x="-78288" y="472222"/>
            <a:ext cx="4048360" cy="674777"/>
          </a:xfrm>
        </p:spPr>
        <p:txBody>
          <a:bodyPr>
            <a:normAutofit fontScale="90000"/>
          </a:bodyPr>
          <a:lstStyle/>
          <a:p>
            <a:pPr algn="ctr"/>
            <a:r>
              <a:rPr lang="en-US" sz="4500" dirty="0"/>
              <a:t>SCHOOL PRIORITIES</a:t>
            </a:r>
          </a:p>
        </p:txBody>
      </p:sp>
      <p:pic>
        <p:nvPicPr>
          <p:cNvPr id="8" name="Content Placeholder 4">
            <a:extLst>
              <a:ext uri="{FF2B5EF4-FFF2-40B4-BE49-F238E27FC236}">
                <a16:creationId xmlns:a16="http://schemas.microsoft.com/office/drawing/2014/main" id="{CBB12D09-0611-EA40-9E94-5A1106F0BF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881"/>
          <a:stretch/>
        </p:blipFill>
        <p:spPr>
          <a:xfrm>
            <a:off x="3627496" y="1619222"/>
            <a:ext cx="5327029" cy="3080524"/>
          </a:xfrm>
        </p:spPr>
      </p:pic>
      <p:pic>
        <p:nvPicPr>
          <p:cNvPr id="7" name="Picture 6">
            <a:extLst>
              <a:ext uri="{FF2B5EF4-FFF2-40B4-BE49-F238E27FC236}">
                <a16:creationId xmlns:a16="http://schemas.microsoft.com/office/drawing/2014/main" id="{3D8C7416-2325-CE43-8890-25B0A9BA6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87" y="891779"/>
            <a:ext cx="3337909" cy="3807967"/>
          </a:xfrm>
          <a:prstGeom prst="rect">
            <a:avLst/>
          </a:prstGeom>
        </p:spPr>
      </p:pic>
      <p:sp>
        <p:nvSpPr>
          <p:cNvPr id="5" name="Google Shape;124;p5"/>
          <p:cNvSpPr txBox="1">
            <a:spLocks/>
          </p:cNvSpPr>
          <p:nvPr/>
        </p:nvSpPr>
        <p:spPr>
          <a:xfrm>
            <a:off x="1672683" y="234177"/>
            <a:ext cx="8815772" cy="1198044"/>
          </a:xfrm>
          <a:prstGeom prst="rect">
            <a:avLst/>
          </a:prstGeom>
          <a:noFill/>
          <a:ln>
            <a:noFill/>
          </a:ln>
        </p:spPr>
        <p:txBody>
          <a:bodyPr spcFirstLastPara="1" vert="horz" wrap="square" lIns="68569" tIns="34275" rIns="68569" bIns="34275" rtlCol="0" anchor="t" anchorCtr="0">
            <a:noAutofit/>
          </a:bodyPr>
          <a:lst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ts val="0"/>
              </a:spcBef>
              <a:spcAft>
                <a:spcPts val="0"/>
              </a:spcAft>
              <a:buClr>
                <a:srgbClr val="2A1A00"/>
              </a:buClr>
              <a:buSzPts val="5940"/>
              <a:buFontTx/>
              <a:buNone/>
              <a:tabLst/>
              <a:defRPr/>
            </a:pPr>
            <a:r>
              <a:rPr kumimoji="0" lang="en-US" sz="4000" b="0" i="0" u="none" strike="noStrike" kern="1200" cap="all" spc="150" normalizeH="0" baseline="0" noProof="0" dirty="0">
                <a:ln>
                  <a:noFill/>
                </a:ln>
                <a:solidFill>
                  <a:schemeClr val="tx2">
                    <a:lumMod val="10000"/>
                  </a:schemeClr>
                </a:solidFill>
                <a:effectLst/>
                <a:uLnTx/>
                <a:uFillTx/>
                <a:latin typeface="Impact" panose="020B0806030902050204"/>
                <a:ea typeface="+mj-ea"/>
                <a:cs typeface="+mj-cs"/>
              </a:rPr>
              <a:t>2020-2021 </a:t>
            </a:r>
            <a:br>
              <a:rPr kumimoji="0" lang="en-US" sz="4000" b="0" i="0" u="none" strike="noStrike" kern="1200" cap="all" spc="150" normalizeH="0" baseline="0" noProof="0" dirty="0">
                <a:ln>
                  <a:noFill/>
                </a:ln>
                <a:solidFill>
                  <a:schemeClr val="tx2">
                    <a:lumMod val="10000"/>
                  </a:schemeClr>
                </a:solidFill>
                <a:effectLst/>
                <a:uLnTx/>
                <a:uFillTx/>
                <a:latin typeface="Impact" panose="020B0806030902050204"/>
                <a:ea typeface="+mj-ea"/>
                <a:cs typeface="+mj-cs"/>
              </a:rPr>
            </a:br>
            <a:r>
              <a:rPr kumimoji="0" lang="en-US" sz="4000" b="0" i="0" u="none" strike="noStrike" kern="1200" cap="all" spc="150" normalizeH="0" baseline="0" noProof="0" dirty="0">
                <a:ln>
                  <a:noFill/>
                </a:ln>
                <a:solidFill>
                  <a:schemeClr val="tx2">
                    <a:lumMod val="10000"/>
                  </a:schemeClr>
                </a:solidFill>
                <a:effectLst/>
                <a:uLnTx/>
                <a:uFillTx/>
                <a:latin typeface="Impact" panose="020B0806030902050204"/>
                <a:ea typeface="+mj-ea"/>
                <a:cs typeface="+mj-cs"/>
              </a:rPr>
              <a:t>SCHOOL PRIORITIES</a:t>
            </a:r>
          </a:p>
        </p:txBody>
      </p:sp>
    </p:spTree>
    <p:extLst>
      <p:ext uri="{BB962C8B-B14F-4D97-AF65-F5344CB8AC3E}">
        <p14:creationId xmlns:p14="http://schemas.microsoft.com/office/powerpoint/2010/main" val="9123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58B4B-55A5-594F-A8A3-7E45B1D1E123}"/>
              </a:ext>
            </a:extLst>
          </p:cNvPr>
          <p:cNvSpPr>
            <a:spLocks noGrp="1"/>
          </p:cNvSpPr>
          <p:nvPr>
            <p:ph idx="1"/>
          </p:nvPr>
        </p:nvSpPr>
        <p:spPr>
          <a:xfrm>
            <a:off x="716976" y="92894"/>
            <a:ext cx="8123733" cy="1000314"/>
          </a:xfrm>
        </p:spPr>
        <p:txBody>
          <a:bodyPr>
            <a:normAutofit/>
          </a:bodyPr>
          <a:lstStyle/>
          <a:p>
            <a:pPr marL="0" indent="0">
              <a:buNone/>
            </a:pPr>
            <a:r>
              <a:rPr lang="en-US" sz="4500" dirty="0">
                <a:solidFill>
                  <a:schemeClr val="tx1"/>
                </a:solidFill>
              </a:rPr>
              <a:t>SY22 Budget….</a:t>
            </a:r>
          </a:p>
        </p:txBody>
      </p:sp>
      <p:pic>
        <p:nvPicPr>
          <p:cNvPr id="7" name="Picture 6">
            <a:extLst>
              <a:ext uri="{FF2B5EF4-FFF2-40B4-BE49-F238E27FC236}">
                <a16:creationId xmlns:a16="http://schemas.microsoft.com/office/drawing/2014/main" id="{047EE523-C283-9748-BB3A-BCEDE9E9B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20" y="1174688"/>
            <a:ext cx="8168489" cy="3877146"/>
          </a:xfrm>
          <a:prstGeom prst="rect">
            <a:avLst/>
          </a:prstGeom>
        </p:spPr>
      </p:pic>
    </p:spTree>
    <p:extLst>
      <p:ext uri="{BB962C8B-B14F-4D97-AF65-F5344CB8AC3E}">
        <p14:creationId xmlns:p14="http://schemas.microsoft.com/office/powerpoint/2010/main" val="110528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066D7C6-8939-934D-9A25-2D1537B5D7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79081"/>
            <a:ext cx="3324746" cy="3324746"/>
          </a:xfrm>
        </p:spPr>
      </p:pic>
      <p:sp>
        <p:nvSpPr>
          <p:cNvPr id="4" name="Rectangle 3">
            <a:extLst>
              <a:ext uri="{FF2B5EF4-FFF2-40B4-BE49-F238E27FC236}">
                <a16:creationId xmlns:a16="http://schemas.microsoft.com/office/drawing/2014/main" id="{E48EEC3B-60F4-194C-98FB-F8EA9755FB44}"/>
              </a:ext>
            </a:extLst>
          </p:cNvPr>
          <p:cNvSpPr/>
          <p:nvPr/>
        </p:nvSpPr>
        <p:spPr>
          <a:xfrm>
            <a:off x="631480" y="39860"/>
            <a:ext cx="7832549" cy="761747"/>
          </a:xfrm>
          <a:prstGeom prst="rect">
            <a:avLst/>
          </a:prstGeom>
          <a:noFill/>
        </p:spPr>
        <p:txBody>
          <a:bodyPr wrap="square" lIns="68580" tIns="34290" rIns="68580" bIns="34290">
            <a:spAutoFit/>
          </a:bodyPr>
          <a:lstStyle/>
          <a:p>
            <a:pPr algn="ctr"/>
            <a:r>
              <a:rPr lang="en-US" sz="4500" b="1" dirty="0">
                <a:ln w="0"/>
                <a:solidFill>
                  <a:schemeClr val="accent1"/>
                </a:solidFill>
                <a:effectLst>
                  <a:outerShdw blurRad="38100" dist="25400" dir="5400000" algn="ctr" rotWithShape="0">
                    <a:srgbClr val="6E747A">
                      <a:alpha val="43000"/>
                    </a:srgbClr>
                  </a:outerShdw>
                </a:effectLst>
              </a:rPr>
              <a:t>SHMS SY22 BUDGET.… </a:t>
            </a:r>
          </a:p>
        </p:txBody>
      </p:sp>
      <p:sp>
        <p:nvSpPr>
          <p:cNvPr id="7" name="Rectangle 6">
            <a:extLst>
              <a:ext uri="{FF2B5EF4-FFF2-40B4-BE49-F238E27FC236}">
                <a16:creationId xmlns:a16="http://schemas.microsoft.com/office/drawing/2014/main" id="{2F1351DA-855B-F14F-A179-75071C593D89}"/>
              </a:ext>
            </a:extLst>
          </p:cNvPr>
          <p:cNvSpPr/>
          <p:nvPr/>
        </p:nvSpPr>
        <p:spPr>
          <a:xfrm>
            <a:off x="3608388" y="954945"/>
            <a:ext cx="4572000" cy="253916"/>
          </a:xfrm>
          <a:prstGeom prst="rect">
            <a:avLst/>
          </a:prstGeom>
        </p:spPr>
        <p:txBody>
          <a:bodyPr>
            <a:spAutoFit/>
          </a:bodyPr>
          <a:lstStyle/>
          <a:p>
            <a:r>
              <a:rPr lang="en-US" sz="1050" b="1" dirty="0">
                <a:solidFill>
                  <a:srgbClr val="4472C4"/>
                </a:solidFill>
                <a:latin typeface="Calibri" panose="020F0502020204030204" pitchFamily="34" charset="0"/>
              </a:rPr>
              <a:t>What does that mean?</a:t>
            </a:r>
            <a:endParaRPr lang="en-US" sz="1200" dirty="0">
              <a:latin typeface="Calibri" panose="020F0502020204030204" pitchFamily="34" charset="0"/>
            </a:endParaRPr>
          </a:p>
        </p:txBody>
      </p:sp>
      <p:graphicFrame>
        <p:nvGraphicFramePr>
          <p:cNvPr id="12" name="Table 11">
            <a:extLst>
              <a:ext uri="{FF2B5EF4-FFF2-40B4-BE49-F238E27FC236}">
                <a16:creationId xmlns:a16="http://schemas.microsoft.com/office/drawing/2014/main" id="{63E5B58B-D93F-A94F-A453-E9307A8365B3}"/>
              </a:ext>
            </a:extLst>
          </p:cNvPr>
          <p:cNvGraphicFramePr>
            <a:graphicFrameLocks noGrp="1"/>
          </p:cNvGraphicFramePr>
          <p:nvPr>
            <p:extLst>
              <p:ext uri="{D42A27DB-BD31-4B8C-83A1-F6EECF244321}">
                <p14:modId xmlns:p14="http://schemas.microsoft.com/office/powerpoint/2010/main" val="157085369"/>
              </p:ext>
            </p:extLst>
          </p:nvPr>
        </p:nvGraphicFramePr>
        <p:xfrm>
          <a:off x="3525441" y="1231944"/>
          <a:ext cx="5332119" cy="3324747"/>
        </p:xfrm>
        <a:graphic>
          <a:graphicData uri="http://schemas.openxmlformats.org/drawingml/2006/table">
            <a:tbl>
              <a:tblPr/>
              <a:tblGrid>
                <a:gridCol w="3012361">
                  <a:extLst>
                    <a:ext uri="{9D8B030D-6E8A-4147-A177-3AD203B41FA5}">
                      <a16:colId xmlns:a16="http://schemas.microsoft.com/office/drawing/2014/main" val="3662267109"/>
                    </a:ext>
                  </a:extLst>
                </a:gridCol>
                <a:gridCol w="2319758">
                  <a:extLst>
                    <a:ext uri="{9D8B030D-6E8A-4147-A177-3AD203B41FA5}">
                      <a16:colId xmlns:a16="http://schemas.microsoft.com/office/drawing/2014/main" val="2922897837"/>
                    </a:ext>
                  </a:extLst>
                </a:gridCol>
              </a:tblGrid>
              <a:tr h="331414">
                <a:tc>
                  <a:txBody>
                    <a:bodyPr/>
                    <a:lstStyle/>
                    <a:p>
                      <a:pPr marL="0" marR="0" algn="ctr">
                        <a:spcBef>
                          <a:spcPts val="0"/>
                        </a:spcBef>
                        <a:spcAft>
                          <a:spcPts val="0"/>
                        </a:spcAft>
                      </a:pPr>
                      <a:r>
                        <a:rPr lang="en-US" sz="1500" b="1" dirty="0">
                          <a:effectLst/>
                          <a:latin typeface="Calibri" panose="020F0502020204030204" pitchFamily="34" charset="0"/>
                        </a:rPr>
                        <a:t>Projected</a:t>
                      </a:r>
                      <a:r>
                        <a:rPr lang="en-US" sz="1500" b="1" baseline="0" dirty="0">
                          <a:effectLst/>
                          <a:latin typeface="Calibri" panose="020F0502020204030204" pitchFamily="34" charset="0"/>
                        </a:rPr>
                        <a:t> Enrollment</a:t>
                      </a:r>
                      <a:endParaRPr lang="en-US" sz="1500" b="1"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513 students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10707"/>
                  </a:ext>
                </a:extLst>
              </a:tr>
              <a:tr h="331414">
                <a:tc>
                  <a:txBody>
                    <a:bodyPr/>
                    <a:lstStyle/>
                    <a:p>
                      <a:pPr marL="0" marR="0" algn="ctr">
                        <a:spcBef>
                          <a:spcPts val="0"/>
                        </a:spcBef>
                        <a:spcAft>
                          <a:spcPts val="0"/>
                        </a:spcAft>
                      </a:pPr>
                      <a:r>
                        <a:rPr lang="en-US" sz="1500" b="1" dirty="0">
                          <a:effectLst/>
                          <a:latin typeface="Calibri" panose="020F0502020204030204" pitchFamily="34" charset="0"/>
                        </a:rPr>
                        <a:t>Allocation </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$6,204,756</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914480"/>
                  </a:ext>
                </a:extLst>
              </a:tr>
              <a:tr h="331414">
                <a:tc>
                  <a:txBody>
                    <a:bodyPr/>
                    <a:lstStyle/>
                    <a:p>
                      <a:pPr marL="0" marR="0" algn="ctr">
                        <a:spcBef>
                          <a:spcPts val="0"/>
                        </a:spcBef>
                        <a:spcAft>
                          <a:spcPts val="0"/>
                        </a:spcAft>
                      </a:pPr>
                      <a:r>
                        <a:rPr lang="en-US" sz="1500" b="1" dirty="0">
                          <a:effectLst/>
                          <a:latin typeface="Calibri" panose="020F0502020204030204" pitchFamily="34" charset="0"/>
                        </a:rPr>
                        <a:t>Change in Enrollment</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-12</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321923"/>
                  </a:ext>
                </a:extLst>
              </a:tr>
              <a:tr h="290167">
                <a:tc>
                  <a:txBody>
                    <a:bodyPr/>
                    <a:lstStyle/>
                    <a:p>
                      <a:pPr marL="0" marR="0" algn="ctr">
                        <a:spcBef>
                          <a:spcPts val="0"/>
                        </a:spcBef>
                        <a:spcAft>
                          <a:spcPts val="0"/>
                        </a:spcAft>
                      </a:pPr>
                      <a:r>
                        <a:rPr lang="en-US" sz="1500" b="1" dirty="0">
                          <a:effectLst/>
                          <a:latin typeface="Calibri" panose="020F0502020204030204" pitchFamily="34" charset="0"/>
                        </a:rPr>
                        <a:t>Signature</a:t>
                      </a:r>
                      <a:r>
                        <a:rPr lang="en-US" sz="1500" b="1" baseline="0" dirty="0">
                          <a:effectLst/>
                          <a:latin typeface="Calibri" panose="020F0502020204030204" pitchFamily="34" charset="0"/>
                        </a:rPr>
                        <a:t> Program</a:t>
                      </a:r>
                      <a:endParaRPr lang="en-US" sz="1500" b="1"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solidFill>
                            <a:schemeClr val="tx1"/>
                          </a:solidFill>
                          <a:effectLst/>
                          <a:latin typeface="Calibri" panose="020F0502020204030204" pitchFamily="34" charset="0"/>
                        </a:rPr>
                        <a:t>$160,500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0167">
                <a:tc>
                  <a:txBody>
                    <a:bodyPr/>
                    <a:lstStyle/>
                    <a:p>
                      <a:pPr marL="0" marR="0" algn="ctr">
                        <a:spcBef>
                          <a:spcPts val="0"/>
                        </a:spcBef>
                        <a:spcAft>
                          <a:spcPts val="0"/>
                        </a:spcAft>
                      </a:pPr>
                      <a:r>
                        <a:rPr lang="en-US" sz="1500" b="1" dirty="0">
                          <a:effectLst/>
                          <a:latin typeface="Calibri" panose="020F0502020204030204" pitchFamily="34" charset="0"/>
                        </a:rPr>
                        <a:t>Turnaround</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0167">
                <a:tc>
                  <a:txBody>
                    <a:bodyPr/>
                    <a:lstStyle/>
                    <a:p>
                      <a:pPr marL="0" marR="0" algn="ctr">
                        <a:spcBef>
                          <a:spcPts val="0"/>
                        </a:spcBef>
                        <a:spcAft>
                          <a:spcPts val="0"/>
                        </a:spcAft>
                      </a:pPr>
                      <a:r>
                        <a:rPr lang="en-US" sz="1500" b="1" dirty="0">
                          <a:effectLst/>
                          <a:latin typeface="Calibri" panose="020F0502020204030204" pitchFamily="34" charset="0"/>
                        </a:rPr>
                        <a:t>Title I</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$322,920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7618">
                <a:tc>
                  <a:txBody>
                    <a:bodyPr/>
                    <a:lstStyle/>
                    <a:p>
                      <a:pPr marL="0" marR="0" algn="ctr">
                        <a:spcBef>
                          <a:spcPts val="0"/>
                        </a:spcBef>
                        <a:spcAft>
                          <a:spcPts val="0"/>
                        </a:spcAft>
                      </a:pPr>
                      <a:r>
                        <a:rPr lang="en-US" sz="1500" b="1" dirty="0">
                          <a:effectLst/>
                          <a:latin typeface="Calibri" panose="020F0502020204030204" pitchFamily="34" charset="0"/>
                        </a:rPr>
                        <a:t>Family Engagement </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$11,000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003294"/>
                  </a:ext>
                </a:extLst>
              </a:tr>
              <a:tr h="279904">
                <a:tc>
                  <a:txBody>
                    <a:bodyPr/>
                    <a:lstStyle/>
                    <a:p>
                      <a:pPr marL="0" marR="0" algn="ctr">
                        <a:spcBef>
                          <a:spcPts val="0"/>
                        </a:spcBef>
                        <a:spcAft>
                          <a:spcPts val="0"/>
                        </a:spcAft>
                      </a:pPr>
                      <a:r>
                        <a:rPr lang="en-US" sz="1500" b="1" dirty="0">
                          <a:effectLst/>
                          <a:latin typeface="Calibri" panose="020F0502020204030204" pitchFamily="34" charset="0"/>
                        </a:rPr>
                        <a:t>Title School Improvement</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469432"/>
                  </a:ext>
                </a:extLst>
              </a:tr>
              <a:tr h="344864">
                <a:tc>
                  <a:txBody>
                    <a:bodyPr/>
                    <a:lstStyle/>
                    <a:p>
                      <a:pPr marL="0" marR="0" algn="ctr">
                        <a:spcBef>
                          <a:spcPts val="0"/>
                        </a:spcBef>
                        <a:spcAft>
                          <a:spcPts val="0"/>
                        </a:spcAft>
                      </a:pPr>
                      <a:r>
                        <a:rPr lang="en-US" sz="1500" b="1" dirty="0">
                          <a:effectLst/>
                          <a:latin typeface="Calibri" panose="020F0502020204030204" pitchFamily="34" charset="0"/>
                        </a:rPr>
                        <a:t>Total FTE Allotments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$1,663,800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121033"/>
                  </a:ext>
                </a:extLst>
              </a:tr>
              <a:tr h="417618">
                <a:tc>
                  <a:txBody>
                    <a:bodyPr/>
                    <a:lstStyle/>
                    <a:p>
                      <a:pPr marL="0" marR="0" algn="ctr">
                        <a:spcBef>
                          <a:spcPts val="0"/>
                        </a:spcBef>
                        <a:spcAft>
                          <a:spcPts val="0"/>
                        </a:spcAft>
                      </a:pPr>
                      <a:r>
                        <a:rPr lang="en-US" sz="1800" b="1" dirty="0">
                          <a:solidFill>
                            <a:srgbClr val="00B050"/>
                          </a:solidFill>
                          <a:effectLst/>
                          <a:latin typeface="Calibri" panose="020F0502020204030204" pitchFamily="34" charset="0"/>
                        </a:rPr>
                        <a:t>Unallocated Funds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00B050"/>
                          </a:solidFill>
                          <a:effectLst/>
                          <a:latin typeface="Calibri" panose="020F0502020204030204" pitchFamily="34" charset="0"/>
                        </a:rPr>
                        <a:t>$155,645</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868779"/>
                  </a:ext>
                </a:extLst>
              </a:tr>
            </a:tbl>
          </a:graphicData>
        </a:graphic>
      </p:graphicFrame>
    </p:spTree>
    <p:extLst>
      <p:ext uri="{BB962C8B-B14F-4D97-AF65-F5344CB8AC3E}">
        <p14:creationId xmlns:p14="http://schemas.microsoft.com/office/powerpoint/2010/main" val="3725882820"/>
      </p:ext>
    </p:extLst>
  </p:cSld>
  <p:clrMapOvr>
    <a:masterClrMapping/>
  </p:clrMapOvr>
</p:sld>
</file>

<file path=ppt/theme/theme1.xml><?xml version="1.0" encoding="utf-8"?>
<a:theme xmlns:a="http://schemas.openxmlformats.org/drawingml/2006/main"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1041</Words>
  <Application>Microsoft Office PowerPoint</Application>
  <PresentationFormat>On-screen Show (16:9)</PresentationFormat>
  <Paragraphs>189</Paragraphs>
  <Slides>26</Slides>
  <Notes>7</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26</vt:i4>
      </vt:variant>
    </vt:vector>
  </HeadingPairs>
  <TitlesOfParts>
    <vt:vector size="44" baseType="lpstr">
      <vt:lpstr>Symbol</vt:lpstr>
      <vt:lpstr>Rockwell Condensed</vt:lpstr>
      <vt:lpstr>Baloo</vt:lpstr>
      <vt:lpstr>Berlin Sans FB Demi</vt:lpstr>
      <vt:lpstr>Barlow Light</vt:lpstr>
      <vt:lpstr>Barlow SemiBold</vt:lpstr>
      <vt:lpstr>Aharoni</vt:lpstr>
      <vt:lpstr>Algerian</vt:lpstr>
      <vt:lpstr>Impact</vt:lpstr>
      <vt:lpstr>Cambria Math</vt:lpstr>
      <vt:lpstr>Verdana</vt:lpstr>
      <vt:lpstr>Arial</vt:lpstr>
      <vt:lpstr>Franklin Gothic Book</vt:lpstr>
      <vt:lpstr>Calibri</vt:lpstr>
      <vt:lpstr>Wingdings</vt:lpstr>
      <vt:lpstr>Arial Rounded MT Bold</vt:lpstr>
      <vt:lpstr>Lodovico template</vt:lpstr>
      <vt:lpstr>Crop</vt:lpstr>
      <vt:lpstr>WELCOME SYLVAN HILLS MIDDLE  GO TEAM MEETING</vt:lpstr>
      <vt:lpstr>Today’s Agenda</vt:lpstr>
      <vt:lpstr>PowerPoint Presentation</vt:lpstr>
      <vt:lpstr>PowerPoint Presentation</vt:lpstr>
      <vt:lpstr>Action Items</vt:lpstr>
      <vt:lpstr>PowerPoint Presentation</vt:lpstr>
      <vt:lpstr>SCHOOL PRIORITIES</vt:lpstr>
      <vt:lpstr>PowerPoint Presentation</vt:lpstr>
      <vt:lpstr>PowerPoint Presentation</vt:lpstr>
      <vt:lpstr>PowerPoint Presentation</vt:lpstr>
      <vt:lpstr>PowerPoint Presentation</vt:lpstr>
      <vt:lpstr>PowerPoint Presentation</vt:lpstr>
      <vt:lpstr>PRINCIPAL’S REPORT</vt:lpstr>
      <vt:lpstr>Middle School Reopening Plan  Student Schedule</vt:lpstr>
      <vt:lpstr>Structure of School Day</vt:lpstr>
      <vt:lpstr>Instructional Model </vt:lpstr>
      <vt:lpstr>PowerPoint Presentation</vt:lpstr>
      <vt:lpstr>What are the expectations for students who are returning in-person? </vt:lpstr>
      <vt:lpstr> Are students required to wear uniforms?   </vt:lpstr>
      <vt:lpstr>4th Quarter Intent-to-Return</vt:lpstr>
      <vt:lpstr>STAR READING</vt:lpstr>
      <vt:lpstr>STAR MATH</vt:lpstr>
      <vt:lpstr>Student Attendance: Year to Date</vt:lpstr>
      <vt:lpstr>Sylvan Hills Middle School</vt:lpstr>
      <vt:lpstr>PowerPoint Presentation</vt:lpstr>
      <vt:lpstr>Public Comment Format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SYLVAN HILLS MIDDLE  GO TEAM MEETING</dc:title>
  <dc:creator>Blasingame, Monica</dc:creator>
  <cp:lastModifiedBy>Blasingame, Monica</cp:lastModifiedBy>
  <cp:revision>5</cp:revision>
  <dcterms:created xsi:type="dcterms:W3CDTF">2021-02-03T02:17:17Z</dcterms:created>
  <dcterms:modified xsi:type="dcterms:W3CDTF">2021-02-03T22:08:03Z</dcterms:modified>
</cp:coreProperties>
</file>